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notesMasterIdLst>
    <p:notesMasterId r:id="rId49"/>
  </p:notesMasterIdLst>
  <p:handoutMasterIdLst>
    <p:handoutMasterId r:id="rId50"/>
  </p:handoutMasterIdLst>
  <p:sldIdLst>
    <p:sldId id="256" r:id="rId5"/>
    <p:sldId id="257" r:id="rId6"/>
    <p:sldId id="261" r:id="rId7"/>
    <p:sldId id="262" r:id="rId8"/>
    <p:sldId id="281" r:id="rId9"/>
    <p:sldId id="259" r:id="rId10"/>
    <p:sldId id="291" r:id="rId11"/>
    <p:sldId id="285" r:id="rId12"/>
    <p:sldId id="283" r:id="rId13"/>
    <p:sldId id="305" r:id="rId14"/>
    <p:sldId id="271" r:id="rId15"/>
    <p:sldId id="300" r:id="rId16"/>
    <p:sldId id="302" r:id="rId17"/>
    <p:sldId id="301" r:id="rId18"/>
    <p:sldId id="306" r:id="rId19"/>
    <p:sldId id="265" r:id="rId20"/>
    <p:sldId id="268" r:id="rId21"/>
    <p:sldId id="269" r:id="rId22"/>
    <p:sldId id="273" r:id="rId23"/>
    <p:sldId id="298" r:id="rId24"/>
    <p:sldId id="299" r:id="rId25"/>
    <p:sldId id="276" r:id="rId26"/>
    <p:sldId id="275" r:id="rId27"/>
    <p:sldId id="315" r:id="rId28"/>
    <p:sldId id="266" r:id="rId29"/>
    <p:sldId id="290" r:id="rId30"/>
    <p:sldId id="314" r:id="rId31"/>
    <p:sldId id="308" r:id="rId32"/>
    <p:sldId id="307" r:id="rId33"/>
    <p:sldId id="310" r:id="rId34"/>
    <p:sldId id="293" r:id="rId35"/>
    <p:sldId id="294" r:id="rId36"/>
    <p:sldId id="309" r:id="rId37"/>
    <p:sldId id="295" r:id="rId38"/>
    <p:sldId id="311" r:id="rId39"/>
    <p:sldId id="296" r:id="rId40"/>
    <p:sldId id="297" r:id="rId41"/>
    <p:sldId id="304" r:id="rId42"/>
    <p:sldId id="267" r:id="rId43"/>
    <p:sldId id="303" r:id="rId44"/>
    <p:sldId id="277" r:id="rId45"/>
    <p:sldId id="278" r:id="rId46"/>
    <p:sldId id="279" r:id="rId47"/>
    <p:sldId id="313" r:id="rId48"/>
  </p:sldIdLst>
  <p:sldSz cx="25199975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Burgos Martínez" initials="SBM" lastIdx="1" clrIdx="0">
    <p:extLst>
      <p:ext uri="{19B8F6BF-5375-455C-9EA6-DF929625EA0E}">
        <p15:presenceInfo xmlns:p15="http://schemas.microsoft.com/office/powerpoint/2012/main" userId="Santiago Burgos Martín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859C7-FF52-4830-88ED-D45BBCD19CA1}" v="2719" dt="2020-06-28T19:52:48.487"/>
    <p1510:client id="{8F82088D-EAF2-423C-855E-469D7A4D66CC}" v="3" dt="2020-06-28T19:46:13.439"/>
    <p1510:client id="{C26893D0-FE0E-33F3-72ED-393FBABED166}" v="129" dt="2020-06-28T02:02:53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3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es-ES" sz="4000" noProof="0"/>
            <a:t>Introducción</a:t>
          </a:r>
          <a:endParaRPr lang="es-ES" sz="2000" noProof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0"/>
        </a:p>
      </dgm:t>
    </dgm:pt>
    <dgm:pt modelId="{4E8D2E69-0173-4BD3-B96A-7A9C5DD12B47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es-ES" sz="4000" noProof="0"/>
            <a:t>Requerimientos del proyecto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0"/>
        </a:p>
      </dgm:t>
    </dgm:pt>
    <dgm:pt modelId="{93A6A030-ABAB-4EFA-B539-0FDB3E07C1EF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es-ES" sz="4000" noProof="0"/>
            <a:t>Diagrama en bloques del proyecto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0"/>
        </a:p>
      </dgm:t>
    </dgm:pt>
    <dgm:pt modelId="{76D56F19-2708-49DB-8F92-D8AC45F23A9A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es-ES" sz="4000" noProof="0"/>
            <a:t>Diseños</a:t>
          </a:r>
          <a:endParaRPr lang="es-ES" sz="1900" noProof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0"/>
        </a:p>
      </dgm:t>
    </dgm:pt>
    <dgm:pt modelId="{905655CD-034B-4A8E-A8C1-E5E6A1F5D9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4000"/>
            <a:t>Conclusiones</a:t>
          </a:r>
          <a:endParaRPr lang="es-CO" sz="1900"/>
        </a:p>
      </dgm:t>
    </dgm:pt>
    <dgm:pt modelId="{32BDE879-D11D-4629-8278-502CC37C5906}" type="parTrans" cxnId="{8B22ABB9-B380-4319-B915-B847F8A3354A}">
      <dgm:prSet/>
      <dgm:spPr/>
      <dgm:t>
        <a:bodyPr/>
        <a:lstStyle/>
        <a:p>
          <a:endParaRPr lang="es-CO"/>
        </a:p>
      </dgm:t>
    </dgm:pt>
    <dgm:pt modelId="{01803910-E103-4510-B283-D2BA43A39D62}" type="sibTrans" cxnId="{8B22ABB9-B380-4319-B915-B847F8A3354A}">
      <dgm:prSet/>
      <dgm:spPr/>
      <dgm:t>
        <a:bodyPr/>
        <a:lstStyle/>
        <a:p>
          <a:endParaRPr lang="es-CO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5"/>
      <dgm:spPr/>
    </dgm:pt>
    <dgm:pt modelId="{25B2245B-A34B-48ED-A134-55D6D3C49DD6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in y yang"/>
        </a:ext>
      </dgm:extLst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1" presStyleCnt="5"/>
      <dgm:spPr/>
    </dgm:pt>
    <dgm:pt modelId="{5EA392A0-C484-48E8-81EA-8479B0B6C090}" type="pres">
      <dgm:prSet presAssocID="{93A6A030-ABAB-4EFA-B539-0FDB3E07C1E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in y ya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1" presStyleCnt="5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2" presStyleCnt="5"/>
      <dgm:spPr/>
    </dgm:pt>
    <dgm:pt modelId="{5088C622-3FFB-47D9-A26D-06054D22A5A7}" type="pres">
      <dgm:prSet presAssocID="{4E8D2E69-0173-4BD3-B96A-7A9C5DD12B4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in y yang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2" presStyleCnt="5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5"/>
      <dgm:spPr/>
    </dgm:pt>
    <dgm:pt modelId="{9821C656-EFEF-430D-BD29-9D4BB92DACB1}" type="pres">
      <dgm:prSet presAssocID="{76D56F19-2708-49DB-8F92-D8AC45F23A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in y yang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</dgm:pt>
    <dgm:pt modelId="{63BAD06C-F6FD-40E6-82AC-A9E32467AB6D}" type="pres">
      <dgm:prSet presAssocID="{EC8965A1-F755-4945-8AAC-DCF1F68F011E}" presName="sibTrans" presStyleCnt="0"/>
      <dgm:spPr/>
    </dgm:pt>
    <dgm:pt modelId="{B148C3A4-E44D-4BC9-AAB8-4FBA9EA0F2BF}" type="pres">
      <dgm:prSet presAssocID="{905655CD-034B-4A8E-A8C1-E5E6A1F5D907}" presName="compNode" presStyleCnt="0"/>
      <dgm:spPr/>
    </dgm:pt>
    <dgm:pt modelId="{EE04D05B-2DBD-4F31-9917-A83678492E94}" type="pres">
      <dgm:prSet presAssocID="{905655CD-034B-4A8E-A8C1-E5E6A1F5D907}" presName="bgRect" presStyleLbl="bgShp" presStyleIdx="4" presStyleCnt="5"/>
      <dgm:spPr/>
    </dgm:pt>
    <dgm:pt modelId="{96332917-72AD-452C-A25E-4E7BCEA53A49}" type="pres">
      <dgm:prSet presAssocID="{905655CD-034B-4A8E-A8C1-E5E6A1F5D9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in y yang"/>
        </a:ext>
      </dgm:extLst>
    </dgm:pt>
    <dgm:pt modelId="{43DC0799-B59E-4367-9226-79021A1F1CD8}" type="pres">
      <dgm:prSet presAssocID="{905655CD-034B-4A8E-A8C1-E5E6A1F5D907}" presName="spaceRect" presStyleCnt="0"/>
      <dgm:spPr/>
    </dgm:pt>
    <dgm:pt modelId="{FE5B8314-49FC-4E0A-BF8D-4D6834BAA955}" type="pres">
      <dgm:prSet presAssocID="{905655CD-034B-4A8E-A8C1-E5E6A1F5D90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73E0B0F-E230-4213-9F45-98F52BEA0755}" type="presOf" srcId="{AAC263CB-8256-4B03-92FE-1622698FB3E9}" destId="{7AD3242E-FC26-455F-B6ED-8FC692CBD89E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575F3570-1BBC-4616-96E4-8E87917F4651}" type="presOf" srcId="{905655CD-034B-4A8E-A8C1-E5E6A1F5D907}" destId="{FE5B8314-49FC-4E0A-BF8D-4D6834BAA955}" srcOrd="0" destOrd="0" presId="urn:microsoft.com/office/officeart/2018/2/layout/IconVerticalSolidList"/>
    <dgm:cxn modelId="{8EED2056-1223-48EA-8F5F-D7F58461FA0D}" type="presOf" srcId="{76D56F19-2708-49DB-8F92-D8AC45F23A9A}" destId="{F897ECCA-F261-4E89-8F4D-FFABF292E2CC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B22ABB9-B380-4319-B915-B847F8A3354A}" srcId="{D4503D04-C97E-4622-AE07-D0307CB3B4CA}" destId="{905655CD-034B-4A8E-A8C1-E5E6A1F5D907}" srcOrd="4" destOrd="0" parTransId="{32BDE879-D11D-4629-8278-502CC37C5906}" sibTransId="{01803910-E103-4510-B283-D2BA43A39D62}"/>
    <dgm:cxn modelId="{DBA2B2C5-0283-468D-A4F5-C3A08E5AC70F}" type="presOf" srcId="{4E8D2E69-0173-4BD3-B96A-7A9C5DD12B47}" destId="{DB221D5C-8E51-47CA-9565-DA91D94E4D76}" srcOrd="0" destOrd="0" presId="urn:microsoft.com/office/officeart/2018/2/layout/IconVerticalSolidList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788F63F3-75B5-4928-BE69-616BCFAD5AF8}" type="presOf" srcId="{93A6A030-ABAB-4EFA-B539-0FDB3E07C1EF}" destId="{0F594D1E-8E8D-452F-9A66-DA5B842B5860}" srcOrd="0" destOrd="0" presId="urn:microsoft.com/office/officeart/2018/2/layout/IconVerticalSolidList"/>
    <dgm:cxn modelId="{C9BFEA6D-851A-4638-AF40-6EBE2FB5B49C}" type="presParOf" srcId="{39166502-40B2-441C-8391-3FB2E3F462D9}" destId="{2FE2D3FA-309E-4C49-82F5-739475F937A2}" srcOrd="0" destOrd="0" presId="urn:microsoft.com/office/officeart/2018/2/layout/IconVerticalSolidList"/>
    <dgm:cxn modelId="{8BE0B6E0-0CAC-4CBE-A973-94EAE9C090BA}" type="presParOf" srcId="{2FE2D3FA-309E-4C49-82F5-739475F937A2}" destId="{A913A8AD-8B01-4110-A29F-10CC5F7A2D5A}" srcOrd="0" destOrd="0" presId="urn:microsoft.com/office/officeart/2018/2/layout/IconVerticalSolidList"/>
    <dgm:cxn modelId="{275A907C-FE8E-4199-8126-D855C19EF2E6}" type="presParOf" srcId="{2FE2D3FA-309E-4C49-82F5-739475F937A2}" destId="{25B2245B-A34B-48ED-A134-55D6D3C49DD6}" srcOrd="1" destOrd="0" presId="urn:microsoft.com/office/officeart/2018/2/layout/IconVerticalSolidList"/>
    <dgm:cxn modelId="{A43FE19A-89AC-49DF-B442-52BB65E14123}" type="presParOf" srcId="{2FE2D3FA-309E-4C49-82F5-739475F937A2}" destId="{A4182B5C-E0A1-40BE-97BB-895E1E017E1E}" srcOrd="2" destOrd="0" presId="urn:microsoft.com/office/officeart/2018/2/layout/IconVerticalSolidList"/>
    <dgm:cxn modelId="{2929906B-925B-47DF-919A-461841F4746C}" type="presParOf" srcId="{2FE2D3FA-309E-4C49-82F5-739475F937A2}" destId="{7AD3242E-FC26-455F-B6ED-8FC692CBD89E}" srcOrd="3" destOrd="0" presId="urn:microsoft.com/office/officeart/2018/2/layout/IconVerticalSolidList"/>
    <dgm:cxn modelId="{598ABE3B-DDE3-4EBF-909F-740E4DE97D72}" type="presParOf" srcId="{39166502-40B2-441C-8391-3FB2E3F462D9}" destId="{594CB585-2BEC-4328-A7FA-33C488D58783}" srcOrd="1" destOrd="0" presId="urn:microsoft.com/office/officeart/2018/2/layout/IconVerticalSolidList"/>
    <dgm:cxn modelId="{34CEFA8B-3B5B-4412-A861-D8E61DAD6775}" type="presParOf" srcId="{39166502-40B2-441C-8391-3FB2E3F462D9}" destId="{FBDE2D1D-30AD-4684-9397-F4E6543A3644}" srcOrd="2" destOrd="0" presId="urn:microsoft.com/office/officeart/2018/2/layout/IconVerticalSolidList"/>
    <dgm:cxn modelId="{6E525297-E002-4A6C-86BD-6F8FAD1B4C18}" type="presParOf" srcId="{FBDE2D1D-30AD-4684-9397-F4E6543A3644}" destId="{C01A6FD6-644F-4A38-8AAF-FA2CD15EFB95}" srcOrd="0" destOrd="0" presId="urn:microsoft.com/office/officeart/2018/2/layout/IconVerticalSolidList"/>
    <dgm:cxn modelId="{DEA42E2D-4320-4A43-9FD4-1DE0D7E3F635}" type="presParOf" srcId="{FBDE2D1D-30AD-4684-9397-F4E6543A3644}" destId="{5EA392A0-C484-48E8-81EA-8479B0B6C090}" srcOrd="1" destOrd="0" presId="urn:microsoft.com/office/officeart/2018/2/layout/IconVerticalSolidList"/>
    <dgm:cxn modelId="{C76B487C-6EE9-4DE4-BC29-97D1E2CB4438}" type="presParOf" srcId="{FBDE2D1D-30AD-4684-9397-F4E6543A3644}" destId="{8C399FA1-94C6-4518-9967-9BBB0F60E37D}" srcOrd="2" destOrd="0" presId="urn:microsoft.com/office/officeart/2018/2/layout/IconVerticalSolidList"/>
    <dgm:cxn modelId="{B62A4FD5-7019-459C-8685-DB7A50ED93F9}" type="presParOf" srcId="{FBDE2D1D-30AD-4684-9397-F4E6543A3644}" destId="{0F594D1E-8E8D-452F-9A66-DA5B842B5860}" srcOrd="3" destOrd="0" presId="urn:microsoft.com/office/officeart/2018/2/layout/IconVerticalSolidList"/>
    <dgm:cxn modelId="{9DC9C3A5-B687-4343-B1DA-CA5BB5FC8EEB}" type="presParOf" srcId="{39166502-40B2-441C-8391-3FB2E3F462D9}" destId="{2D705EC2-CBBE-47E4-AEA2-2AD46F082614}" srcOrd="3" destOrd="0" presId="urn:microsoft.com/office/officeart/2018/2/layout/IconVerticalSolidList"/>
    <dgm:cxn modelId="{6220EEDB-212F-4EB3-A8D3-6EEB9D53421C}" type="presParOf" srcId="{39166502-40B2-441C-8391-3FB2E3F462D9}" destId="{2719FFC6-2D0F-438B-8997-447483C0AD39}" srcOrd="4" destOrd="0" presId="urn:microsoft.com/office/officeart/2018/2/layout/IconVerticalSolidList"/>
    <dgm:cxn modelId="{ABB5BBD2-82D3-4865-8F7F-F4C9A3AEFE01}" type="presParOf" srcId="{2719FFC6-2D0F-438B-8997-447483C0AD39}" destId="{8AC75408-A83A-4B24-A30F-7377A08565C6}" srcOrd="0" destOrd="0" presId="urn:microsoft.com/office/officeart/2018/2/layout/IconVerticalSolidList"/>
    <dgm:cxn modelId="{840B638C-C812-44B9-9EAA-8E415DAF3D31}" type="presParOf" srcId="{2719FFC6-2D0F-438B-8997-447483C0AD39}" destId="{5088C622-3FFB-47D9-A26D-06054D22A5A7}" srcOrd="1" destOrd="0" presId="urn:microsoft.com/office/officeart/2018/2/layout/IconVerticalSolidList"/>
    <dgm:cxn modelId="{4E104A64-078A-476D-9EEE-266C8AA2ED85}" type="presParOf" srcId="{2719FFC6-2D0F-438B-8997-447483C0AD39}" destId="{9FF22361-0B05-4462-BB88-3885C3AC2C02}" srcOrd="2" destOrd="0" presId="urn:microsoft.com/office/officeart/2018/2/layout/IconVerticalSolidList"/>
    <dgm:cxn modelId="{F682C965-F343-4D45-AE45-EA6C46417245}" type="presParOf" srcId="{2719FFC6-2D0F-438B-8997-447483C0AD39}" destId="{DB221D5C-8E51-47CA-9565-DA91D94E4D76}" srcOrd="3" destOrd="0" presId="urn:microsoft.com/office/officeart/2018/2/layout/IconVerticalSolidList"/>
    <dgm:cxn modelId="{DF1B3DF3-F42F-4D2B-8BA1-E27A322AB0E5}" type="presParOf" srcId="{39166502-40B2-441C-8391-3FB2E3F462D9}" destId="{992BF26A-A15E-47C7-BD99-938750D2A969}" srcOrd="5" destOrd="0" presId="urn:microsoft.com/office/officeart/2018/2/layout/IconVerticalSolidList"/>
    <dgm:cxn modelId="{AE10338A-567C-485B-ACBA-5D687501ABEE}" type="presParOf" srcId="{39166502-40B2-441C-8391-3FB2E3F462D9}" destId="{69A5F660-6AC2-4616-9DD2-97B69A02AC94}" srcOrd="6" destOrd="0" presId="urn:microsoft.com/office/officeart/2018/2/layout/IconVerticalSolidList"/>
    <dgm:cxn modelId="{6338C698-54AA-4834-89C1-EE259EEC5180}" type="presParOf" srcId="{69A5F660-6AC2-4616-9DD2-97B69A02AC94}" destId="{6DC3A653-9B12-4739-B88C-98A411249860}" srcOrd="0" destOrd="0" presId="urn:microsoft.com/office/officeart/2018/2/layout/IconVerticalSolidList"/>
    <dgm:cxn modelId="{C509936C-E58E-4727-982C-9948361D067E}" type="presParOf" srcId="{69A5F660-6AC2-4616-9DD2-97B69A02AC94}" destId="{9821C656-EFEF-430D-BD29-9D4BB92DACB1}" srcOrd="1" destOrd="0" presId="urn:microsoft.com/office/officeart/2018/2/layout/IconVerticalSolidList"/>
    <dgm:cxn modelId="{6A3C5F51-42B8-40B9-B43B-AB3D572EB97A}" type="presParOf" srcId="{69A5F660-6AC2-4616-9DD2-97B69A02AC94}" destId="{6A33AFBD-FA33-4891-9EEE-80A564935B4E}" srcOrd="2" destOrd="0" presId="urn:microsoft.com/office/officeart/2018/2/layout/IconVerticalSolidList"/>
    <dgm:cxn modelId="{9D76E9D7-A994-4049-BC4D-2876943FF055}" type="presParOf" srcId="{69A5F660-6AC2-4616-9DD2-97B69A02AC94}" destId="{F897ECCA-F261-4E89-8F4D-FFABF292E2CC}" srcOrd="3" destOrd="0" presId="urn:microsoft.com/office/officeart/2018/2/layout/IconVerticalSolidList"/>
    <dgm:cxn modelId="{4BD92B4F-967D-4F70-85DC-67BFABBBDD18}" type="presParOf" srcId="{39166502-40B2-441C-8391-3FB2E3F462D9}" destId="{63BAD06C-F6FD-40E6-82AC-A9E32467AB6D}" srcOrd="7" destOrd="0" presId="urn:microsoft.com/office/officeart/2018/2/layout/IconVerticalSolidList"/>
    <dgm:cxn modelId="{D7DA9594-FD74-4A0E-92CD-854D1CB9536A}" type="presParOf" srcId="{39166502-40B2-441C-8391-3FB2E3F462D9}" destId="{B148C3A4-E44D-4BC9-AAB8-4FBA9EA0F2BF}" srcOrd="8" destOrd="0" presId="urn:microsoft.com/office/officeart/2018/2/layout/IconVerticalSolidList"/>
    <dgm:cxn modelId="{382CF576-846C-415D-9F97-C453D01C3D4F}" type="presParOf" srcId="{B148C3A4-E44D-4BC9-AAB8-4FBA9EA0F2BF}" destId="{EE04D05B-2DBD-4F31-9917-A83678492E94}" srcOrd="0" destOrd="0" presId="urn:microsoft.com/office/officeart/2018/2/layout/IconVerticalSolidList"/>
    <dgm:cxn modelId="{6BFBCA27-2152-4C3F-B2CE-FCC97814BFDC}" type="presParOf" srcId="{B148C3A4-E44D-4BC9-AAB8-4FBA9EA0F2BF}" destId="{96332917-72AD-452C-A25E-4E7BCEA53A49}" srcOrd="1" destOrd="0" presId="urn:microsoft.com/office/officeart/2018/2/layout/IconVerticalSolidList"/>
    <dgm:cxn modelId="{CFFC0CF7-9C1F-4459-B128-E09716E71B41}" type="presParOf" srcId="{B148C3A4-E44D-4BC9-AAB8-4FBA9EA0F2BF}" destId="{43DC0799-B59E-4367-9226-79021A1F1CD8}" srcOrd="2" destOrd="0" presId="urn:microsoft.com/office/officeart/2018/2/layout/IconVerticalSolidList"/>
    <dgm:cxn modelId="{F040FED9-03CE-4CF0-A469-4B91AA9C6C4A}" type="presParOf" srcId="{B148C3A4-E44D-4BC9-AAB8-4FBA9EA0F2BF}" destId="{FE5B8314-49FC-4E0A-BF8D-4D6834BAA955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7135"/>
          <a:ext cx="9356272" cy="1519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459742" y="349092"/>
          <a:ext cx="835895" cy="8358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1755380" y="7135"/>
          <a:ext cx="7600891" cy="151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47" tIns="160847" rIns="160847" bIns="160847" numCol="1" spcCol="1270" rtlCol="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/>
            <a:t>Introducción</a:t>
          </a:r>
          <a:endParaRPr lang="es-ES" sz="2000" kern="1200" noProof="0"/>
        </a:p>
      </dsp:txBody>
      <dsp:txXfrm>
        <a:off x="1755380" y="7135"/>
        <a:ext cx="7600891" cy="1519810"/>
      </dsp:txXfrm>
    </dsp:sp>
    <dsp:sp modelId="{C01A6FD6-644F-4A38-8AAF-FA2CD15EFB95}">
      <dsp:nvSpPr>
        <dsp:cNvPr id="0" name=""/>
        <dsp:cNvSpPr/>
      </dsp:nvSpPr>
      <dsp:spPr>
        <a:xfrm>
          <a:off x="0" y="1906897"/>
          <a:ext cx="9356272" cy="1519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459742" y="2248855"/>
          <a:ext cx="835895" cy="8358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1755380" y="1906897"/>
          <a:ext cx="7600891" cy="151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47" tIns="160847" rIns="160847" bIns="160847" numCol="1" spcCol="1270" rtlCol="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/>
            <a:t>Diagrama en bloques del proyecto</a:t>
          </a:r>
        </a:p>
      </dsp:txBody>
      <dsp:txXfrm>
        <a:off x="1755380" y="1906897"/>
        <a:ext cx="7600891" cy="1519810"/>
      </dsp:txXfrm>
    </dsp:sp>
    <dsp:sp modelId="{8AC75408-A83A-4B24-A30F-7377A08565C6}">
      <dsp:nvSpPr>
        <dsp:cNvPr id="0" name=""/>
        <dsp:cNvSpPr/>
      </dsp:nvSpPr>
      <dsp:spPr>
        <a:xfrm>
          <a:off x="0" y="3806660"/>
          <a:ext cx="9356272" cy="1519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459742" y="4148617"/>
          <a:ext cx="835895" cy="8358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1755380" y="3806660"/>
          <a:ext cx="7600891" cy="151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47" tIns="160847" rIns="160847" bIns="160847" numCol="1" spcCol="1270" rtlCol="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/>
            <a:t>Requerimientos del proyecto</a:t>
          </a:r>
        </a:p>
      </dsp:txBody>
      <dsp:txXfrm>
        <a:off x="1755380" y="3806660"/>
        <a:ext cx="7600891" cy="1519810"/>
      </dsp:txXfrm>
    </dsp:sp>
    <dsp:sp modelId="{6DC3A653-9B12-4739-B88C-98A411249860}">
      <dsp:nvSpPr>
        <dsp:cNvPr id="0" name=""/>
        <dsp:cNvSpPr/>
      </dsp:nvSpPr>
      <dsp:spPr>
        <a:xfrm>
          <a:off x="0" y="5706423"/>
          <a:ext cx="9356272" cy="1519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459742" y="6048380"/>
          <a:ext cx="835895" cy="8358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1755380" y="5706423"/>
          <a:ext cx="7600891" cy="151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47" tIns="160847" rIns="160847" bIns="160847" numCol="1" spcCol="1270" rtlCol="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/>
            <a:t>Diseños</a:t>
          </a:r>
          <a:endParaRPr lang="es-ES" sz="1900" kern="1200" noProof="0"/>
        </a:p>
      </dsp:txBody>
      <dsp:txXfrm>
        <a:off x="1755380" y="5706423"/>
        <a:ext cx="7600891" cy="1519810"/>
      </dsp:txXfrm>
    </dsp:sp>
    <dsp:sp modelId="{EE04D05B-2DBD-4F31-9917-A83678492E94}">
      <dsp:nvSpPr>
        <dsp:cNvPr id="0" name=""/>
        <dsp:cNvSpPr/>
      </dsp:nvSpPr>
      <dsp:spPr>
        <a:xfrm>
          <a:off x="0" y="7606185"/>
          <a:ext cx="9356272" cy="15198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32917-72AD-452C-A25E-4E7BCEA53A49}">
      <dsp:nvSpPr>
        <dsp:cNvPr id="0" name=""/>
        <dsp:cNvSpPr/>
      </dsp:nvSpPr>
      <dsp:spPr>
        <a:xfrm>
          <a:off x="459742" y="7948142"/>
          <a:ext cx="835895" cy="8358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B8314-49FC-4E0A-BF8D-4D6834BAA955}">
      <dsp:nvSpPr>
        <dsp:cNvPr id="0" name=""/>
        <dsp:cNvSpPr/>
      </dsp:nvSpPr>
      <dsp:spPr>
        <a:xfrm>
          <a:off x="1755380" y="7606185"/>
          <a:ext cx="7600891" cy="151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47" tIns="160847" rIns="160847" bIns="16084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000" kern="1200"/>
            <a:t>Conclusiones</a:t>
          </a:r>
          <a:endParaRPr lang="es-CO" sz="1900" kern="1200"/>
        </a:p>
      </dsp:txBody>
      <dsp:txXfrm>
        <a:off x="1755380" y="7606185"/>
        <a:ext cx="7600891" cy="1519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0D97C3-FA47-480D-AC23-3F89CB745B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4B3946-8193-4668-AAC7-1DA2DBCF31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FBF0-FEBD-403D-8F19-70C8EB31C2B5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5A99FF-8594-4BA7-9290-640B01453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3A11025-0042-4A72-845E-FFC8AE552B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E89F8-989F-48CC-B529-315A03AA0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23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F7103-2151-4285-B339-36A40B4D56DB}" type="datetimeFigureOut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3BD59-A12D-486A-A164-EB9BF88CEA5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517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1pPr>
    <a:lvl2pPr marL="810798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2pPr>
    <a:lvl3pPr marL="1621597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3pPr>
    <a:lvl4pPr marL="2432395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4pPr>
    <a:lvl5pPr marL="3243194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5pPr>
    <a:lvl6pPr marL="4053992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6pPr>
    <a:lvl7pPr marL="4864791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7pPr>
    <a:lvl8pPr marL="5675589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8pPr>
    <a:lvl9pPr marL="6486388" algn="l" defTabSz="1621597" rtl="0" eaLnBrk="1" latinLnBrk="0" hangingPunct="1">
      <a:defRPr sz="21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77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95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6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516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409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25199981" cy="12599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4764372" cy="12599990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8433" y="2062083"/>
            <a:ext cx="18171544" cy="4386662"/>
          </a:xfrm>
        </p:spPr>
        <p:txBody>
          <a:bodyPr anchor="b">
            <a:normAutofit/>
          </a:bodyPr>
          <a:lstStyle>
            <a:lvl1pPr algn="l">
              <a:defRPr sz="8819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8433" y="6617911"/>
            <a:ext cx="18171544" cy="3042080"/>
          </a:xfrm>
        </p:spPr>
        <p:txBody>
          <a:bodyPr>
            <a:normAutofit/>
          </a:bodyPr>
          <a:lstStyle>
            <a:lvl1pPr marL="0" indent="0" algn="l">
              <a:buNone/>
              <a:defRPr sz="3675" cap="all" baseline="0">
                <a:solidFill>
                  <a:schemeClr val="tx2"/>
                </a:solidFill>
              </a:defRPr>
            </a:lvl1pPr>
            <a:lvl2pPr marL="840014" indent="0" algn="ctr">
              <a:buNone/>
              <a:defRPr sz="3675"/>
            </a:lvl2pPr>
            <a:lvl3pPr marL="1680027" indent="0" algn="ctr">
              <a:buNone/>
              <a:defRPr sz="3307"/>
            </a:lvl3pPr>
            <a:lvl4pPr marL="2520041" indent="0" algn="ctr">
              <a:buNone/>
              <a:defRPr sz="2940"/>
            </a:lvl4pPr>
            <a:lvl5pPr marL="3360054" indent="0" algn="ctr">
              <a:buNone/>
              <a:defRPr sz="2940"/>
            </a:lvl5pPr>
            <a:lvl6pPr marL="4200068" indent="0" algn="ctr">
              <a:buNone/>
              <a:defRPr sz="2940"/>
            </a:lvl6pPr>
            <a:lvl7pPr marL="5040081" indent="0" algn="ctr">
              <a:buNone/>
              <a:defRPr sz="2940"/>
            </a:lvl7pPr>
            <a:lvl8pPr marL="5880095" indent="0" algn="ctr">
              <a:buNone/>
              <a:defRPr sz="2940"/>
            </a:lvl8pPr>
            <a:lvl9pPr marL="6720108" indent="0" algn="ctr">
              <a:buNone/>
              <a:defRPr sz="294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628699" y="9939993"/>
            <a:ext cx="5669994" cy="670833"/>
          </a:xfrm>
        </p:spPr>
        <p:txBody>
          <a:bodyPr/>
          <a:lstStyle/>
          <a:p>
            <a:pPr rtl="0"/>
            <a:fld id="{41816049-7C17-48F6-8AF0-9A9AC93B55AD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8431" y="9939993"/>
            <a:ext cx="10592766" cy="670833"/>
          </a:xfrm>
        </p:spPr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456194" y="9939989"/>
            <a:ext cx="1593785" cy="670833"/>
          </a:xfrm>
        </p:spPr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220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212" y="7908825"/>
            <a:ext cx="20488115" cy="1505375"/>
          </a:xfrm>
        </p:spPr>
        <p:txBody>
          <a:bodyPr anchor="b">
            <a:normAutofit/>
          </a:bodyPr>
          <a:lstStyle>
            <a:lvl1pPr>
              <a:defRPr sz="5879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59213" y="1114168"/>
            <a:ext cx="20488113" cy="60625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5879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9117" y="9414201"/>
            <a:ext cx="20485023" cy="1253884"/>
          </a:xfrm>
        </p:spPr>
        <p:txBody>
          <a:bodyPr>
            <a:normAutofit/>
          </a:bodyPr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550C40-E7AB-4F36-80F9-67BD319483F5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493464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307" y="1119999"/>
            <a:ext cx="20474887" cy="6299994"/>
          </a:xfrm>
        </p:spPr>
        <p:txBody>
          <a:bodyPr anchor="ctr">
            <a:normAutofit/>
          </a:bodyPr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9212" y="8119991"/>
            <a:ext cx="20471795" cy="2519996"/>
          </a:xfrm>
        </p:spPr>
        <p:txBody>
          <a:bodyPr anchor="ctr">
            <a:normAutofit/>
          </a:bodyPr>
          <a:lstStyle>
            <a:lvl1pPr marL="0" indent="0">
              <a:buNone/>
              <a:defRPr sz="3307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550C40-E7AB-4F36-80F9-67BD319483F5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62494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215" y="1119998"/>
            <a:ext cx="19228110" cy="5049602"/>
          </a:xfrm>
        </p:spPr>
        <p:txBody>
          <a:bodyPr anchor="ctr">
            <a:normAutofit/>
          </a:bodyPr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556447" y="6183432"/>
            <a:ext cx="18090364" cy="1008602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9213" y="7918479"/>
            <a:ext cx="20474984" cy="2736604"/>
          </a:xfrm>
        </p:spPr>
        <p:txBody>
          <a:bodyPr anchor="ctr">
            <a:normAutofit/>
          </a:bodyPr>
          <a:lstStyle>
            <a:lvl1pPr marL="0" indent="0">
              <a:buNone/>
              <a:defRPr sz="3307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550C40-E7AB-4F36-80F9-67BD319483F5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0" name="TextBox 59"/>
          <p:cNvSpPr txBox="1"/>
          <p:nvPr/>
        </p:nvSpPr>
        <p:spPr>
          <a:xfrm>
            <a:off x="1867493" y="1345604"/>
            <a:ext cx="1259999" cy="1074391"/>
          </a:xfrm>
          <a:prstGeom prst="rect">
            <a:avLst/>
          </a:prstGeom>
        </p:spPr>
        <p:txBody>
          <a:bodyPr vert="horz" lIns="168000" tIns="84000" rIns="168000" bIns="840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698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779975" y="5079996"/>
            <a:ext cx="1259999" cy="1074391"/>
          </a:xfrm>
          <a:prstGeom prst="rect">
            <a:avLst/>
          </a:prstGeom>
        </p:spPr>
        <p:txBody>
          <a:bodyPr vert="horz" lIns="168000" tIns="84000" rIns="168000" bIns="840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698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5567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212" y="3920807"/>
            <a:ext cx="20474982" cy="4614916"/>
          </a:xfrm>
        </p:spPr>
        <p:txBody>
          <a:bodyPr anchor="b">
            <a:normAutofit/>
          </a:bodyPr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9117" y="8557363"/>
            <a:ext cx="20471890" cy="2095669"/>
          </a:xfrm>
        </p:spPr>
        <p:txBody>
          <a:bodyPr anchor="t">
            <a:normAutofit/>
          </a:bodyPr>
          <a:lstStyle>
            <a:lvl1pPr marL="0" indent="0">
              <a:buNone/>
              <a:defRPr sz="3307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1279899-C3AC-4014-BBBC-80405952BCF6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48727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359217" y="1119999"/>
            <a:ext cx="20474976" cy="34999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359212" y="4913707"/>
            <a:ext cx="6607757" cy="125999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410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331325" y="6173706"/>
            <a:ext cx="6632221" cy="4466282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205"/>
            </a:lvl2pPr>
            <a:lvl3pPr marL="1680027" indent="0">
              <a:buNone/>
              <a:defRPr sz="1837"/>
            </a:lvl3pPr>
            <a:lvl4pPr marL="2520041" indent="0">
              <a:buNone/>
              <a:defRPr sz="1654"/>
            </a:lvl4pPr>
            <a:lvl5pPr marL="3360054" indent="0">
              <a:buNone/>
              <a:defRPr sz="1654"/>
            </a:lvl5pPr>
            <a:lvl6pPr marL="4200068" indent="0">
              <a:buNone/>
              <a:defRPr sz="1654"/>
            </a:lvl6pPr>
            <a:lvl7pPr marL="5040081" indent="0">
              <a:buNone/>
              <a:defRPr sz="1654"/>
            </a:lvl7pPr>
            <a:lvl8pPr marL="5880095" indent="0">
              <a:buNone/>
              <a:defRPr sz="1654"/>
            </a:lvl8pPr>
            <a:lvl9pPr marL="6720108" indent="0">
              <a:buNone/>
              <a:defRPr sz="16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31693" y="4919535"/>
            <a:ext cx="6581892" cy="125999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410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9309880" y="6179534"/>
            <a:ext cx="6605548" cy="4466282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205"/>
            </a:lvl2pPr>
            <a:lvl3pPr marL="1680027" indent="0">
              <a:buNone/>
              <a:defRPr sz="1837"/>
            </a:lvl3pPr>
            <a:lvl4pPr marL="2520041" indent="0">
              <a:buNone/>
              <a:defRPr sz="1654"/>
            </a:lvl4pPr>
            <a:lvl5pPr marL="3360054" indent="0">
              <a:buNone/>
              <a:defRPr sz="1654"/>
            </a:lvl5pPr>
            <a:lvl6pPr marL="4200068" indent="0">
              <a:buNone/>
              <a:defRPr sz="1654"/>
            </a:lvl6pPr>
            <a:lvl7pPr marL="5040081" indent="0">
              <a:buNone/>
              <a:defRPr sz="1654"/>
            </a:lvl7pPr>
            <a:lvl8pPr marL="5880095" indent="0">
              <a:buNone/>
              <a:defRPr sz="1654"/>
            </a:lvl8pPr>
            <a:lvl9pPr marL="6720108" indent="0">
              <a:buNone/>
              <a:defRPr sz="16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230425" y="4913707"/>
            <a:ext cx="6603766" cy="125999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410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230425" y="6173706"/>
            <a:ext cx="6603766" cy="4466282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205"/>
            </a:lvl2pPr>
            <a:lvl3pPr marL="1680027" indent="0">
              <a:buNone/>
              <a:defRPr sz="1837"/>
            </a:lvl3pPr>
            <a:lvl4pPr marL="2520041" indent="0">
              <a:buNone/>
              <a:defRPr sz="1654"/>
            </a:lvl4pPr>
            <a:lvl5pPr marL="3360054" indent="0">
              <a:buNone/>
              <a:defRPr sz="1654"/>
            </a:lvl5pPr>
            <a:lvl6pPr marL="4200068" indent="0">
              <a:buNone/>
              <a:defRPr sz="1654"/>
            </a:lvl6pPr>
            <a:lvl7pPr marL="5040081" indent="0">
              <a:buNone/>
              <a:defRPr sz="1654"/>
            </a:lvl7pPr>
            <a:lvl8pPr marL="5880095" indent="0">
              <a:buNone/>
              <a:defRPr sz="1654"/>
            </a:lvl8pPr>
            <a:lvl9pPr marL="6720108" indent="0">
              <a:buNone/>
              <a:defRPr sz="16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529EC8-E537-4019-A949-B42EBC846341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459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59214" y="1119999"/>
            <a:ext cx="20474978" cy="34999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359217" y="8092426"/>
            <a:ext cx="6604328" cy="105874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75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359217" y="4899992"/>
            <a:ext cx="6604328" cy="2799997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675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359217" y="9151175"/>
            <a:ext cx="6604328" cy="1502597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205"/>
            </a:lvl2pPr>
            <a:lvl3pPr marL="1680027" indent="0">
              <a:buNone/>
              <a:defRPr sz="1837"/>
            </a:lvl3pPr>
            <a:lvl4pPr marL="2520041" indent="0">
              <a:buNone/>
              <a:defRPr sz="1654"/>
            </a:lvl4pPr>
            <a:lvl5pPr marL="3360054" indent="0">
              <a:buNone/>
              <a:defRPr sz="1654"/>
            </a:lvl5pPr>
            <a:lvl6pPr marL="4200068" indent="0">
              <a:buNone/>
              <a:defRPr sz="1654"/>
            </a:lvl6pPr>
            <a:lvl7pPr marL="5040081" indent="0">
              <a:buNone/>
              <a:defRPr sz="1654"/>
            </a:lvl7pPr>
            <a:lvl8pPr marL="5880095" indent="0">
              <a:buNone/>
              <a:defRPr sz="1654"/>
            </a:lvl8pPr>
            <a:lvl9pPr marL="6720108" indent="0">
              <a:buNone/>
              <a:defRPr sz="16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8545" y="8092426"/>
            <a:ext cx="6614993" cy="105874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75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9278545" y="4899992"/>
            <a:ext cx="6611976" cy="2799997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675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9275528" y="9151172"/>
            <a:ext cx="6614993" cy="1488816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205"/>
            </a:lvl2pPr>
            <a:lvl3pPr marL="1680027" indent="0">
              <a:buNone/>
              <a:defRPr sz="1837"/>
            </a:lvl3pPr>
            <a:lvl4pPr marL="2520041" indent="0">
              <a:buNone/>
              <a:defRPr sz="1654"/>
            </a:lvl4pPr>
            <a:lvl5pPr marL="3360054" indent="0">
              <a:buNone/>
              <a:defRPr sz="1654"/>
            </a:lvl5pPr>
            <a:lvl6pPr marL="4200068" indent="0">
              <a:buNone/>
              <a:defRPr sz="1654"/>
            </a:lvl6pPr>
            <a:lvl7pPr marL="5040081" indent="0">
              <a:buNone/>
              <a:defRPr sz="1654"/>
            </a:lvl7pPr>
            <a:lvl8pPr marL="5880095" indent="0">
              <a:buNone/>
              <a:defRPr sz="1654"/>
            </a:lvl8pPr>
            <a:lvl9pPr marL="6720108" indent="0">
              <a:buNone/>
              <a:defRPr sz="16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230684" y="8092424"/>
            <a:ext cx="6595029" cy="105874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75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230426" y="4899992"/>
            <a:ext cx="6603768" cy="2799997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675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6230425" y="9151168"/>
            <a:ext cx="6603766" cy="1488821"/>
          </a:xfrm>
        </p:spPr>
        <p:txBody>
          <a:bodyPr anchor="t">
            <a:normAutofit/>
          </a:bodyPr>
          <a:lstStyle>
            <a:lvl1pPr marL="0" indent="0">
              <a:buNone/>
              <a:defRPr sz="2572"/>
            </a:lvl1pPr>
            <a:lvl2pPr marL="840014" indent="0">
              <a:buNone/>
              <a:defRPr sz="2205"/>
            </a:lvl2pPr>
            <a:lvl3pPr marL="1680027" indent="0">
              <a:buNone/>
              <a:defRPr sz="1837"/>
            </a:lvl3pPr>
            <a:lvl4pPr marL="2520041" indent="0">
              <a:buNone/>
              <a:defRPr sz="1654"/>
            </a:lvl4pPr>
            <a:lvl5pPr marL="3360054" indent="0">
              <a:buNone/>
              <a:defRPr sz="1654"/>
            </a:lvl5pPr>
            <a:lvl6pPr marL="4200068" indent="0">
              <a:buNone/>
              <a:defRPr sz="1654"/>
            </a:lvl6pPr>
            <a:lvl7pPr marL="5040081" indent="0">
              <a:buNone/>
              <a:defRPr sz="1654"/>
            </a:lvl7pPr>
            <a:lvl8pPr marL="5880095" indent="0">
              <a:buNone/>
              <a:defRPr sz="1654"/>
            </a:lvl8pPr>
            <a:lvl9pPr marL="6720108" indent="0">
              <a:buNone/>
              <a:defRPr sz="165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8DA5D1-1C37-45B5-A9D8-B0F2EA154F37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93994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C2CEB6-4E8E-475B-ADF5-B8B9323A2A73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71871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689982" y="1119998"/>
            <a:ext cx="4144212" cy="951999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9211" y="1119998"/>
            <a:ext cx="16015771" cy="951999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27C45C-18B8-4078-B5AF-ED98ADAE29A6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170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550C40-E7AB-4F36-80F9-67BD319483F5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6306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213" y="2607500"/>
            <a:ext cx="20474980" cy="5241244"/>
          </a:xfrm>
        </p:spPr>
        <p:txBody>
          <a:bodyPr anchor="b">
            <a:normAutofit/>
          </a:bodyPr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9213" y="8128741"/>
            <a:ext cx="20474980" cy="2525833"/>
          </a:xfrm>
        </p:spPr>
        <p:txBody>
          <a:bodyPr>
            <a:normAutofit/>
          </a:bodyPr>
          <a:lstStyle>
            <a:lvl1pPr marL="0" indent="0">
              <a:buNone/>
              <a:defRPr sz="3307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840014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68002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3pPr>
            <a:lvl4pPr marL="252004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60054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2000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40081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0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10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B606772-8024-4AA2-95A0-6A030EC2AC6A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505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9212" y="4132910"/>
            <a:ext cx="10083274" cy="6507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4132910"/>
            <a:ext cx="10076706" cy="65070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24F82F0-D9F6-424B-BF29-3ED7A8F635D6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024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213" y="1137502"/>
            <a:ext cx="20474980" cy="271541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1731" y="4132910"/>
            <a:ext cx="9610762" cy="151374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4410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9213" y="5646657"/>
            <a:ext cx="10083278" cy="499333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230003" y="4132908"/>
            <a:ext cx="9604188" cy="151374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4410" b="0" cap="all" baseline="0">
                <a:solidFill>
                  <a:schemeClr val="tx1"/>
                </a:solidFill>
              </a:defRPr>
            </a:lvl1pPr>
            <a:lvl2pPr marL="840014" indent="0">
              <a:buNone/>
              <a:defRPr sz="3675" b="1"/>
            </a:lvl2pPr>
            <a:lvl3pPr marL="1680027" indent="0">
              <a:buNone/>
              <a:defRPr sz="3307" b="1"/>
            </a:lvl3pPr>
            <a:lvl4pPr marL="2520041" indent="0">
              <a:buNone/>
              <a:defRPr sz="2940" b="1"/>
            </a:lvl4pPr>
            <a:lvl5pPr marL="3360054" indent="0">
              <a:buNone/>
              <a:defRPr sz="2940" b="1"/>
            </a:lvl5pPr>
            <a:lvl6pPr marL="4200068" indent="0">
              <a:buNone/>
              <a:defRPr sz="2940" b="1"/>
            </a:lvl6pPr>
            <a:lvl7pPr marL="5040081" indent="0">
              <a:buNone/>
              <a:defRPr sz="2940" b="1"/>
            </a:lvl7pPr>
            <a:lvl8pPr marL="5880095" indent="0">
              <a:buNone/>
              <a:defRPr sz="2940" b="1"/>
            </a:lvl8pPr>
            <a:lvl9pPr marL="6720108" indent="0">
              <a:buNone/>
              <a:defRPr sz="29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7" y="5646657"/>
            <a:ext cx="10076704" cy="499333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48CB44-93F3-4821-84FF-FCF6A69C3249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166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5DC142-BB57-41B0-833A-908A661AD8F7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397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61B5A5-CF3D-4937-8829-DF8245595A93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510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157" y="1120001"/>
            <a:ext cx="7970147" cy="301290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7491" y="1088887"/>
            <a:ext cx="12176699" cy="9551103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0157" y="4132910"/>
            <a:ext cx="7970147" cy="6507080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CA3781-42C4-4242-9436-6EA7158F204F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702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218" y="1119999"/>
            <a:ext cx="12266195" cy="3012911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255412" y="1120002"/>
            <a:ext cx="7578781" cy="951998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5879"/>
            </a:lvl1pPr>
            <a:lvl2pPr marL="840014" indent="0">
              <a:buNone/>
              <a:defRPr sz="5144"/>
            </a:lvl2pPr>
            <a:lvl3pPr marL="1680027" indent="0">
              <a:buNone/>
              <a:defRPr sz="4410"/>
            </a:lvl3pPr>
            <a:lvl4pPr marL="2520041" indent="0">
              <a:buNone/>
              <a:defRPr sz="3675"/>
            </a:lvl4pPr>
            <a:lvl5pPr marL="3360054" indent="0">
              <a:buNone/>
              <a:defRPr sz="3675"/>
            </a:lvl5pPr>
            <a:lvl6pPr marL="4200068" indent="0">
              <a:buNone/>
              <a:defRPr sz="3675"/>
            </a:lvl6pPr>
            <a:lvl7pPr marL="5040081" indent="0">
              <a:buNone/>
              <a:defRPr sz="3675"/>
            </a:lvl7pPr>
            <a:lvl8pPr marL="5880095" indent="0">
              <a:buNone/>
              <a:defRPr sz="3675"/>
            </a:lvl8pPr>
            <a:lvl9pPr marL="6720108" indent="0">
              <a:buNone/>
              <a:defRPr sz="3675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9212" y="4132910"/>
            <a:ext cx="12266202" cy="6507080"/>
          </a:xfrm>
        </p:spPr>
        <p:txBody>
          <a:bodyPr/>
          <a:lstStyle>
            <a:lvl1pPr marL="0" indent="0">
              <a:buNone/>
              <a:defRPr sz="2940"/>
            </a:lvl1pPr>
            <a:lvl2pPr marL="840014" indent="0">
              <a:buNone/>
              <a:defRPr sz="2572"/>
            </a:lvl2pPr>
            <a:lvl3pPr marL="1680027" indent="0">
              <a:buNone/>
              <a:defRPr sz="2205"/>
            </a:lvl3pPr>
            <a:lvl4pPr marL="2520041" indent="0">
              <a:buNone/>
              <a:defRPr sz="1837"/>
            </a:lvl4pPr>
            <a:lvl5pPr marL="3360054" indent="0">
              <a:buNone/>
              <a:defRPr sz="1837"/>
            </a:lvl5pPr>
            <a:lvl6pPr marL="4200068" indent="0">
              <a:buNone/>
              <a:defRPr sz="1837"/>
            </a:lvl6pPr>
            <a:lvl7pPr marL="5040081" indent="0">
              <a:buNone/>
              <a:defRPr sz="1837"/>
            </a:lvl7pPr>
            <a:lvl8pPr marL="5880095" indent="0">
              <a:buNone/>
              <a:defRPr sz="1837"/>
            </a:lvl8pPr>
            <a:lvl9pPr marL="6720108" indent="0">
              <a:buNone/>
              <a:defRPr sz="183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550C40-E7AB-4F36-80F9-67BD319483F5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2026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25199981" cy="12599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9532" y="1"/>
            <a:ext cx="24914508" cy="12599990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9217" y="1136384"/>
            <a:ext cx="20474976" cy="2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9216" y="4132912"/>
            <a:ext cx="20474978" cy="6507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412912" y="10809159"/>
            <a:ext cx="5669994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D550C40-E7AB-4F36-80F9-67BD319483F5}" type="datetime1">
              <a:rPr lang="es-ES" noProof="0" smtClean="0"/>
              <a:t>28/06/2020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214" y="10809157"/>
            <a:ext cx="128961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9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40407" y="10809155"/>
            <a:ext cx="1593785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1047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sldNum="0" hdr="0" ftr="0" dt="0"/>
  <p:txStyles>
    <p:titleStyle>
      <a:lvl1pPr algn="l" defTabSz="1680027" rtl="0" eaLnBrk="1" latinLnBrk="0" hangingPunct="1">
        <a:lnSpc>
          <a:spcPct val="90000"/>
        </a:lnSpc>
        <a:spcBef>
          <a:spcPct val="0"/>
        </a:spcBef>
        <a:buNone/>
        <a:defRPr sz="6614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07" indent="-420007" algn="l" defTabSz="1680027" rtl="0" eaLnBrk="1" latinLnBrk="0" hangingPunct="1">
        <a:lnSpc>
          <a:spcPct val="120000"/>
        </a:lnSpc>
        <a:spcBef>
          <a:spcPts val="1837"/>
        </a:spcBef>
        <a:buSzPct val="125000"/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1pPr>
      <a:lvl2pPr marL="1260020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2pPr>
      <a:lvl3pPr marL="2100034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940047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4pPr>
      <a:lvl5pPr marL="3780061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5pPr>
      <a:lvl6pPr marL="4620075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6pPr>
      <a:lvl7pPr marL="5460088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7pPr>
      <a:lvl8pPr marL="6300102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8pPr>
      <a:lvl9pPr marL="7140115" indent="-420007" algn="l" defTabSz="1680027" rtl="0" eaLnBrk="1" latinLnBrk="0" hangingPunct="1">
        <a:lnSpc>
          <a:spcPct val="120000"/>
        </a:lnSpc>
        <a:spcBef>
          <a:spcPts val="919"/>
        </a:spcBef>
        <a:buSzPct val="125000"/>
        <a:buFont typeface="Arial" panose="020B0604020202020204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4001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80027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2004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60054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20006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40081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80095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20108" algn="l" defTabSz="1680027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5199975" cy="12599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73815"/>
            <a:ext cx="17847129" cy="2339251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16600" b="1"/>
              <a:t>Diseño no lineal</a:t>
            </a:r>
            <a:endParaRPr lang="es-ES" sz="13800" b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2648" y="8637015"/>
            <a:ext cx="8447737" cy="2775400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es-ES" sz="4600">
                <a:solidFill>
                  <a:schemeClr val="tx1"/>
                </a:solidFill>
              </a:rPr>
              <a:t>Grupo 1-2</a:t>
            </a:r>
          </a:p>
          <a:p>
            <a:pPr algn="ctr" rtl="0"/>
            <a:r>
              <a:rPr lang="es-ES" sz="4600">
                <a:solidFill>
                  <a:schemeClr val="tx1"/>
                </a:solidFill>
              </a:rPr>
              <a:t>Daniel González</a:t>
            </a:r>
          </a:p>
          <a:p>
            <a:pPr algn="ctr" rtl="0"/>
            <a:r>
              <a:rPr lang="es-ES" sz="4600">
                <a:solidFill>
                  <a:schemeClr val="tx1"/>
                </a:solidFill>
              </a:rPr>
              <a:t>Juan Sánchez</a:t>
            </a:r>
          </a:p>
          <a:p>
            <a:pPr algn="ctr" rtl="0"/>
            <a:r>
              <a:rPr lang="es-ES" sz="4600">
                <a:solidFill>
                  <a:schemeClr val="tx1"/>
                </a:solidFill>
              </a:rPr>
              <a:t>Santiago burgos</a:t>
            </a:r>
          </a:p>
          <a:p>
            <a:pPr algn="ctr" rtl="0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C3CC6-D17F-45A7-B770-7A4BEF26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7" y="68199"/>
            <a:ext cx="20474980" cy="2715411"/>
          </a:xfrm>
        </p:spPr>
        <p:txBody>
          <a:bodyPr>
            <a:normAutofit/>
          </a:bodyPr>
          <a:lstStyle/>
          <a:p>
            <a:pPr algn="ctr"/>
            <a:r>
              <a:rPr lang="es-CO" sz="8000" b="1">
                <a:ea typeface="+mj-lt"/>
                <a:cs typeface="+mj-lt"/>
              </a:rPr>
              <a:t>Cálculos Y componentes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50181-A49B-43B8-ADED-53CC379E5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1731" y="2287856"/>
            <a:ext cx="9610762" cy="1513748"/>
          </a:xfrm>
        </p:spPr>
        <p:txBody>
          <a:bodyPr>
            <a:normAutofit/>
          </a:bodyPr>
          <a:lstStyle/>
          <a:p>
            <a:r>
              <a:rPr lang="es-CO" sz="5400" b="1">
                <a:ea typeface="+mn-lt"/>
                <a:cs typeface="+mn-lt"/>
              </a:rPr>
              <a:t>Acondicionamiento</a:t>
            </a:r>
            <a:endParaRPr lang="es-CO" sz="54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D8260-3691-4346-A8A0-E46D8A936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9213" y="3969550"/>
            <a:ext cx="10083278" cy="80745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19735" indent="-419735"/>
            <a:r>
              <a:rPr lang="es-CO" sz="4400">
                <a:ea typeface="+mn-lt"/>
                <a:cs typeface="+mn-lt"/>
              </a:rPr>
              <a:t>Comparador/ (uso de superposición)</a:t>
            </a:r>
            <a:endParaRPr lang="en-US" sz="4400">
              <a:solidFill>
                <a:srgbClr val="000000"/>
              </a:solidFill>
              <a:ea typeface="+mn-lt"/>
              <a:cs typeface="+mn-lt"/>
            </a:endParaRPr>
          </a:p>
          <a:p>
            <a:pPr marL="419735" indent="-419735">
              <a:buNone/>
            </a:pPr>
            <a:r>
              <a:rPr lang="en-US" sz="3600" u="sng" err="1">
                <a:ea typeface="+mn-lt"/>
                <a:cs typeface="+mn-lt"/>
              </a:rPr>
              <a:t>Análisis</a:t>
            </a:r>
            <a:r>
              <a:rPr lang="en-US" sz="3600" u="sng">
                <a:ea typeface="+mn-lt"/>
                <a:cs typeface="+mn-lt"/>
              </a:rPr>
              <a:t> DC (Fuentes AC = 0)</a:t>
            </a:r>
            <a:endParaRPr lang="en-US"/>
          </a:p>
          <a:p>
            <a:pPr marL="419735" indent="-419735" algn="ctr">
              <a:buNone/>
            </a:pPr>
            <a:endParaRPr lang="en-US" sz="3600"/>
          </a:p>
          <a:p>
            <a:pPr marL="419735" indent="-419735">
              <a:buNone/>
            </a:pPr>
            <a:r>
              <a:rPr lang="en-US" sz="3600" u="sng" err="1">
                <a:ea typeface="+mn-lt"/>
                <a:cs typeface="+mn-lt"/>
              </a:rPr>
              <a:t>Análisis</a:t>
            </a:r>
            <a:r>
              <a:rPr lang="en-US" sz="3600" u="sng">
                <a:ea typeface="+mn-lt"/>
                <a:cs typeface="+mn-lt"/>
              </a:rPr>
              <a:t> AC (Fuentes DC = 0)</a:t>
            </a:r>
            <a:endParaRPr lang="en-US"/>
          </a:p>
          <a:p>
            <a:pPr marL="419735" indent="-419735" algn="ctr">
              <a:buNone/>
            </a:pPr>
            <a:endParaRPr lang="en-US" sz="3600"/>
          </a:p>
          <a:p>
            <a:pPr marL="419735" indent="-419735">
              <a:buNone/>
            </a:pPr>
            <a:r>
              <a:rPr lang="en-US" sz="3600" u="sng" err="1">
                <a:ea typeface="+mn-lt"/>
                <a:cs typeface="+mn-lt"/>
              </a:rPr>
              <a:t>Valores</a:t>
            </a:r>
            <a:r>
              <a:rPr lang="en-US" sz="3600" u="sng">
                <a:ea typeface="+mn-lt"/>
                <a:cs typeface="+mn-lt"/>
              </a:rPr>
              <a:t> DC+AC</a:t>
            </a:r>
            <a:endParaRPr lang="en-US"/>
          </a:p>
          <a:p>
            <a:pPr marL="0" indent="0">
              <a:buNone/>
            </a:pPr>
            <a:endParaRPr lang="en-US" sz="36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25C65-298B-41E7-A1D2-5639870D6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368266" y="2246737"/>
            <a:ext cx="9604188" cy="1513748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PLL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D14494-6424-4F5A-B229-2A0D089C3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368266" y="4494563"/>
            <a:ext cx="10076704" cy="65064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19735" indent="-419735"/>
            <a:r>
              <a:rPr lang="en-US" sz="4400">
                <a:ea typeface="+mn-lt"/>
                <a:cs typeface="+mn-lt"/>
              </a:rPr>
              <a:t>Detector de fase - XOR</a:t>
            </a:r>
          </a:p>
          <a:p>
            <a:pPr marL="419735" indent="-419735">
              <a:buNone/>
            </a:pPr>
            <a:r>
              <a:rPr lang="en-US" sz="3600">
                <a:ea typeface="+mn-lt"/>
                <a:cs typeface="+mn-lt"/>
              </a:rPr>
              <a:t>Ʒ =  0.707</a:t>
            </a:r>
          </a:p>
          <a:p>
            <a:pPr marL="0" indent="0">
              <a:buNone/>
            </a:pPr>
            <a:endParaRPr lang="en-US"/>
          </a:p>
          <a:p>
            <a:pPr marL="419735" indent="-419735"/>
            <a:r>
              <a:rPr lang="en-US" sz="4400"/>
              <a:t>Filtro </a:t>
            </a:r>
            <a:r>
              <a:rPr lang="en-US" sz="4400">
                <a:ea typeface="+mn-lt"/>
                <a:cs typeface="+mn-lt"/>
              </a:rPr>
              <a:t>Lead-lag pasivo </a:t>
            </a:r>
          </a:p>
          <a:p>
            <a:pPr marL="419735" indent="-419735"/>
            <a:endParaRPr lang="en-US" sz="440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52B8723C-7BA7-49B9-913B-F7999B24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77" y="5776684"/>
            <a:ext cx="5930050" cy="103913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EAFCEE8-706C-4222-BA68-C47DDF34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75" y="7747777"/>
            <a:ext cx="4645447" cy="808456"/>
          </a:xfrm>
          <a:prstGeom prst="rect">
            <a:avLst/>
          </a:prstGeom>
        </p:spPr>
      </p:pic>
      <p:pic>
        <p:nvPicPr>
          <p:cNvPr id="11" name="Picture 11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002EE8F6-10BB-41D2-9289-E956BD7A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985" y="9419914"/>
            <a:ext cx="6244374" cy="227616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8A968B-5D59-4EC1-993D-44D1423D9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922" y="5479697"/>
            <a:ext cx="6677257" cy="923441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756E3E0F-4FFC-4858-B33C-B9AAFB898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6281" y="6576633"/>
            <a:ext cx="5164001" cy="874067"/>
          </a:xfrm>
          <a:prstGeom prst="rect">
            <a:avLst/>
          </a:prstGeom>
        </p:spPr>
      </p:pic>
      <p:pic>
        <p:nvPicPr>
          <p:cNvPr id="12" name="Picture 12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2C142743-C95F-4454-AB72-CB053AF48F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3" r="425"/>
          <a:stretch/>
        </p:blipFill>
        <p:spPr>
          <a:xfrm>
            <a:off x="13718966" y="8605749"/>
            <a:ext cx="6018436" cy="1737547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B22E8B-F07A-4B93-8241-AE9203CED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72592" y="8613111"/>
            <a:ext cx="4189415" cy="17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7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C3CC6-D17F-45A7-B770-7A4BEF26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7" y="0"/>
            <a:ext cx="20474976" cy="2716530"/>
          </a:xfrm>
        </p:spPr>
        <p:txBody>
          <a:bodyPr>
            <a:normAutofit/>
          </a:bodyPr>
          <a:lstStyle/>
          <a:p>
            <a:pPr algn="ctr"/>
            <a:r>
              <a:rPr lang="es-CO" sz="8000" b="1"/>
              <a:t>Esquemático</a:t>
            </a:r>
            <a:endParaRPr lang="es-CO" sz="7800" b="1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5CA843C0-7664-46A6-A68D-EB44F00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62" y="1853994"/>
            <a:ext cx="23843650" cy="9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4C99-76F1-4899-B871-972F7F0F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67927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Resultados Simulación</a:t>
            </a:r>
          </a:p>
        </p:txBody>
      </p:sp>
      <p:pic>
        <p:nvPicPr>
          <p:cNvPr id="4" name="Picture 4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32AD0FEC-E8D2-4954-89C9-8518F3FD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8" y="2807994"/>
            <a:ext cx="24493199" cy="698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F3D21A-C93D-4D41-B96F-AD48B2C1CBAA}"/>
              </a:ext>
            </a:extLst>
          </p:cNvPr>
          <p:cNvSpPr txBox="1"/>
          <p:nvPr/>
        </p:nvSpPr>
        <p:spPr>
          <a:xfrm>
            <a:off x="3557684" y="10305401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CO" sz="3600"/>
          </a:p>
          <a:p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62158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4C99-76F1-4899-B871-972F7F0F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8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Resultados Prácticos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E050F-37A1-4FD9-A699-078577DE307F}"/>
              </a:ext>
            </a:extLst>
          </p:cNvPr>
          <p:cNvSpPr txBox="1"/>
          <p:nvPr/>
        </p:nvSpPr>
        <p:spPr>
          <a:xfrm>
            <a:off x="18519587" y="2805067"/>
            <a:ext cx="4008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/>
              <a:t>Comparador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94707-1641-411E-99D3-426E8E59AF7A}"/>
              </a:ext>
            </a:extLst>
          </p:cNvPr>
          <p:cNvSpPr txBox="1"/>
          <p:nvPr/>
        </p:nvSpPr>
        <p:spPr>
          <a:xfrm>
            <a:off x="18019295" y="4174337"/>
            <a:ext cx="546677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CO" sz="4000"/>
              <a:t>Voltaje</a:t>
            </a:r>
          </a:p>
          <a:p>
            <a:pPr marL="571500" indent="-571500">
              <a:buFont typeface="Arial"/>
              <a:buChar char="•"/>
            </a:pPr>
            <a:r>
              <a:rPr lang="es-CO" sz="4000">
                <a:ea typeface="+mn-lt"/>
                <a:cs typeface="+mn-lt"/>
              </a:rPr>
              <a:t>13.8 Vp</a:t>
            </a:r>
            <a:endParaRPr lang="es-CO"/>
          </a:p>
        </p:txBody>
      </p:sp>
      <p:pic>
        <p:nvPicPr>
          <p:cNvPr id="7" name="Imagen 6" descr="Imagen que contiene puerta&#10;&#10;Descripción generada automáticamente">
            <a:extLst>
              <a:ext uri="{FF2B5EF4-FFF2-40B4-BE49-F238E27FC236}">
                <a16:creationId xmlns:a16="http://schemas.microsoft.com/office/drawing/2014/main" id="{2933AC9F-1715-40DD-8EE6-CF9C3A9FA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2" r="7611"/>
          <a:stretch/>
        </p:blipFill>
        <p:spPr>
          <a:xfrm>
            <a:off x="657247" y="2052363"/>
            <a:ext cx="17135015" cy="10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3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4C99-76F1-4899-B871-972F7F0F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Resultados prácticos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596A4-B350-4942-B706-41399FDF9F98}"/>
              </a:ext>
            </a:extLst>
          </p:cNvPr>
          <p:cNvSpPr txBox="1"/>
          <p:nvPr/>
        </p:nvSpPr>
        <p:spPr>
          <a:xfrm>
            <a:off x="3275042" y="3204764"/>
            <a:ext cx="60800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4000" b="1"/>
              <a:t>Enganche en 32 Hz </a:t>
            </a:r>
            <a:r>
              <a:rPr lang="es-CO" sz="4000" b="1" i="1">
                <a:ea typeface="+mn-lt"/>
                <a:cs typeface="+mn-lt"/>
              </a:rPr>
              <a:t>0.57°</a:t>
            </a:r>
            <a:endParaRPr lang="es-CO" sz="2400" b="1">
              <a:ea typeface="+mn-lt"/>
              <a:cs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9DE803-E2BD-48FE-A6A2-E8742DAE45F5}"/>
              </a:ext>
            </a:extLst>
          </p:cNvPr>
          <p:cNvSpPr txBox="1"/>
          <p:nvPr/>
        </p:nvSpPr>
        <p:spPr>
          <a:xfrm>
            <a:off x="15603142" y="3219288"/>
            <a:ext cx="60800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4000" b="1"/>
              <a:t>Enganche en 67 Hz </a:t>
            </a:r>
            <a:r>
              <a:rPr lang="es-CO" sz="4000" b="1" i="1">
                <a:ea typeface="+mn-lt"/>
                <a:cs typeface="+mn-lt"/>
              </a:rPr>
              <a:t>162.32</a:t>
            </a:r>
            <a:r>
              <a:rPr lang="en-US" sz="4000" b="1" i="1">
                <a:ea typeface="+mn-lt"/>
                <a:cs typeface="+mn-lt"/>
              </a:rPr>
              <a:t>°</a:t>
            </a:r>
          </a:p>
        </p:txBody>
      </p:sp>
      <p:pic>
        <p:nvPicPr>
          <p:cNvPr id="6" name="Imagen 5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6B7D849B-EB3F-4FBE-9B16-4D0D8DF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5" r="7120"/>
          <a:stretch/>
        </p:blipFill>
        <p:spPr>
          <a:xfrm>
            <a:off x="278829" y="4199401"/>
            <a:ext cx="12072503" cy="69694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EF22AA-6F59-41D7-8195-284ABE87E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7" r="6196"/>
          <a:stretch/>
        </p:blipFill>
        <p:spPr>
          <a:xfrm>
            <a:off x="12598362" y="4199401"/>
            <a:ext cx="12376920" cy="69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4C99-76F1-4899-B871-972F7F0F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67927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Conclusiones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E050F-37A1-4FD9-A699-078577DE307F}"/>
              </a:ext>
            </a:extLst>
          </p:cNvPr>
          <p:cNvSpPr txBox="1"/>
          <p:nvPr/>
        </p:nvSpPr>
        <p:spPr>
          <a:xfrm>
            <a:off x="2012240" y="2983428"/>
            <a:ext cx="2117549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CO" sz="4800">
                <a:ea typeface="+mn-lt"/>
                <a:cs typeface="+mn-lt"/>
              </a:rPr>
              <a:t>Se tienen ciertas diferencias respecto a los valores teóricos: como lo son los rangos de enganche y voltajes de salida que no son exactos, ya que en los cálculos teóricos se tenía un rango de enganche f=3Hz, pero se obtuvo f=22Hz por debajo, y f=7Hz por encima, teniendo en cuenta la fo=60Hz. Sin embargo, el resultado en general del PLL es aceptable, obteniendo en la práctica valores de desfase cercanos y acuerdo a los teóricos. 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14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7" y="0"/>
            <a:ext cx="20474976" cy="2356338"/>
          </a:xfrm>
        </p:spPr>
        <p:txBody>
          <a:bodyPr/>
          <a:lstStyle/>
          <a:p>
            <a:pPr algn="ctr"/>
            <a:r>
              <a:rPr lang="es-CO" sz="9600" b="1"/>
              <a:t>Inversor</a:t>
            </a:r>
            <a:r>
              <a:rPr lang="es-CO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BBE288-1408-4C4E-A8E0-3CFE3490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505" y="1996466"/>
            <a:ext cx="21488400" cy="10603522"/>
          </a:xfrm>
        </p:spPr>
        <p:txBody>
          <a:bodyPr>
            <a:noAutofit/>
          </a:bodyPr>
          <a:lstStyle/>
          <a:p>
            <a:pPr algn="just"/>
            <a:r>
              <a:rPr lang="es-CO" sz="3200"/>
              <a:t>¿Que es?</a:t>
            </a:r>
          </a:p>
          <a:p>
            <a:pPr algn="just"/>
            <a:r>
              <a:rPr lang="es-CO" sz="3200"/>
              <a:t>Tipos/topologías</a:t>
            </a:r>
          </a:p>
          <a:p>
            <a:pPr algn="just"/>
            <a:r>
              <a:rPr lang="es-CO" sz="3200"/>
              <a:t>Criterios</a:t>
            </a:r>
          </a:p>
          <a:p>
            <a:pPr lvl="1" algn="just"/>
            <a:r>
              <a:rPr lang="es-CO" sz="3200"/>
              <a:t>Producir una señal seno con la siguientes caracteristicas</a:t>
            </a:r>
          </a:p>
          <a:p>
            <a:pPr lvl="2" algn="just"/>
            <a:r>
              <a:rPr lang="es-CO" sz="3200"/>
              <a:t>Frecuencia = 60Hz</a:t>
            </a:r>
          </a:p>
          <a:p>
            <a:pPr lvl="2" algn="just"/>
            <a:r>
              <a:rPr lang="es-CO" sz="3200"/>
              <a:t>Voltaje salida = 9Vrms , </a:t>
            </a:r>
            <a:r>
              <a:rPr lang="es-CO" sz="3200" err="1"/>
              <a:t>Vp</a:t>
            </a:r>
            <a:r>
              <a:rPr lang="es-CO" sz="3200"/>
              <a:t>=12,728, </a:t>
            </a:r>
            <a:r>
              <a:rPr lang="es-CO" sz="3200" err="1"/>
              <a:t>Vpp</a:t>
            </a:r>
            <a:r>
              <a:rPr lang="es-CO" sz="3200"/>
              <a:t>=25,456V.</a:t>
            </a:r>
          </a:p>
          <a:p>
            <a:pPr lvl="2" algn="just"/>
            <a:r>
              <a:rPr lang="es-CO" sz="3200"/>
              <a:t>Potencia salida= 15W</a:t>
            </a:r>
          </a:p>
          <a:p>
            <a:pPr lvl="3" algn="just"/>
            <a:r>
              <a:rPr lang="es-CO" sz="3200"/>
              <a:t>Teniendo la potencia y el voltaje de salida, se tiene una corriente de salida  = 1,667Arms. Por ultimo se obtiene el valor de la resistencia de carga del circuito = 5,399 Ohm</a:t>
            </a:r>
          </a:p>
          <a:p>
            <a:pPr lvl="3" algn="just"/>
            <a:r>
              <a:rPr lang="es-CO" sz="3200"/>
              <a:t>A</a:t>
            </a:r>
          </a:p>
          <a:p>
            <a:pPr lvl="1" algn="just"/>
            <a:r>
              <a:rPr lang="es-CO" sz="3200"/>
              <a:t>Los </a:t>
            </a:r>
            <a:r>
              <a:rPr lang="es-CO" sz="3200" err="1"/>
              <a:t>Mosfet</a:t>
            </a:r>
            <a:r>
              <a:rPr lang="es-CO" sz="3200"/>
              <a:t> deben tener las siguientes caracteristicas:</a:t>
            </a:r>
          </a:p>
          <a:p>
            <a:pPr lvl="2" algn="just"/>
            <a:r>
              <a:rPr lang="es-CO" sz="3200" err="1"/>
              <a:t>Mosfet</a:t>
            </a:r>
            <a:r>
              <a:rPr lang="es-CO" sz="3200"/>
              <a:t> de potencia</a:t>
            </a:r>
          </a:p>
          <a:p>
            <a:pPr lvl="2" algn="just"/>
            <a:r>
              <a:rPr lang="es-CO" sz="3200"/>
              <a:t>𝑅_(𝐷𝑆(𝑜𝑛))&lt;10 𝛺</a:t>
            </a:r>
          </a:p>
          <a:p>
            <a:pPr lvl="2" algn="just"/>
            <a:r>
              <a:rPr lang="es-CO" sz="3200"/>
              <a:t>𝐼_𝐷&gt;5 𝐴</a:t>
            </a:r>
          </a:p>
          <a:p>
            <a:pPr lvl="1" algn="just"/>
            <a:endParaRPr lang="es-CO" sz="3200"/>
          </a:p>
          <a:p>
            <a:pPr lvl="2"/>
            <a:endParaRPr lang="es-CO" sz="3200"/>
          </a:p>
          <a:p>
            <a:pPr lvl="1"/>
            <a:endParaRPr lang="es-CO" sz="3200"/>
          </a:p>
          <a:p>
            <a:endParaRPr lang="es-CO" sz="3200"/>
          </a:p>
        </p:txBody>
      </p:sp>
    </p:spTree>
    <p:extLst>
      <p:ext uri="{BB962C8B-B14F-4D97-AF65-F5344CB8AC3E}">
        <p14:creationId xmlns:p14="http://schemas.microsoft.com/office/powerpoint/2010/main" val="128387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15" y="727908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8000" b="1"/>
              <a:t>Diagrama de bloques</a:t>
            </a:r>
          </a:p>
        </p:txBody>
      </p:sp>
      <p:pic>
        <p:nvPicPr>
          <p:cNvPr id="52" name="image7.png">
            <a:extLst>
              <a:ext uri="{FF2B5EF4-FFF2-40B4-BE49-F238E27FC236}">
                <a16:creationId xmlns:a16="http://schemas.microsoft.com/office/drawing/2014/main" id="{265D1B54-A04A-4703-A9BB-E32EF90B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8737" y="2938745"/>
            <a:ext cx="24322500" cy="8280000"/>
          </a:xfrm>
          <a:prstGeom prst="rect">
            <a:avLst/>
          </a:prstGeom>
          <a:ln w="254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737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-1"/>
            <a:ext cx="20474979" cy="1648257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Cálculos Y componentes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ACE142-4035-4C31-B779-5C4E573BE0F8}"/>
              </a:ext>
            </a:extLst>
          </p:cNvPr>
          <p:cNvSpPr txBox="1"/>
          <p:nvPr/>
        </p:nvSpPr>
        <p:spPr>
          <a:xfrm>
            <a:off x="2655189" y="1486783"/>
            <a:ext cx="510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/>
              <a:t>Filtro LC – Pasa bajas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A55A291C-6A7A-449C-B238-55CBEE333FF1}"/>
              </a:ext>
            </a:extLst>
          </p:cNvPr>
          <p:cNvSpPr txBox="1"/>
          <p:nvPr/>
        </p:nvSpPr>
        <p:spPr>
          <a:xfrm>
            <a:off x="17117435" y="1422360"/>
            <a:ext cx="495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/>
              <a:t>MOSFET IRF1010N</a:t>
            </a:r>
            <a:endParaRPr lang="es-CO" sz="3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DE8BC30B-C037-439D-AB99-5398F72DAE8F}"/>
                  </a:ext>
                </a:extLst>
              </p:cNvPr>
              <p:cNvSpPr txBox="1"/>
              <p:nvPr/>
            </p:nvSpPr>
            <p:spPr>
              <a:xfrm>
                <a:off x="17117435" y="2518024"/>
                <a:ext cx="4361308" cy="3882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07000"/>
                  </a:lnSpc>
                  <a:spcAft>
                    <a:spcPts val="0"/>
                  </a:spcAft>
                  <a:buFont typeface="Arial" panose="020B0604020202020204" pitchFamily="34" charset="0"/>
                  <a:buChar char="○"/>
                </a:pPr>
                <a:r>
                  <a:rPr lang="es-ES" sz="3200" u="none" strike="noStrike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Mosfet de potencia</a:t>
                </a:r>
              </a:p>
              <a:p>
                <a:pPr lvl="1">
                  <a:lnSpc>
                    <a:spcPct val="107000"/>
                  </a:lnSpc>
                  <a:spcAft>
                    <a:spcPts val="0"/>
                  </a:spcAft>
                </a:pPr>
                <a:endParaRPr lang="es-CO" sz="3200" u="none" strike="noStrike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742950" lvl="1" indent="-285750">
                  <a:lnSpc>
                    <a:spcPct val="107000"/>
                  </a:lnSpc>
                  <a:spcAft>
                    <a:spcPts val="0"/>
                  </a:spcAft>
                  <a:buFont typeface="Arial" panose="020B0604020202020204" pitchFamily="34" charset="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𝐷𝑆</m:t>
                        </m:r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𝑜𝑛</m:t>
                        </m:r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s-ES" sz="3200" i="1" u="none" strike="noStrik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=11 </m:t>
                    </m:r>
                    <m:r>
                      <a:rPr lang="es-ES" sz="3200" i="1" u="none" strike="noStrik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r>
                      <a:rPr lang="es-ES" sz="3200" i="1" u="none" strike="noStrik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𝛺</m:t>
                    </m:r>
                  </m:oMath>
                </a14:m>
                <a:endParaRPr lang="es-CO" sz="3200" u="none" strike="noStrike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0"/>
                  </a:spcAft>
                </a:pPr>
                <a:endParaRPr lang="es-CO" sz="3200" u="none" strike="noStrike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742950" lvl="1" indent="-285750">
                  <a:lnSpc>
                    <a:spcPct val="107000"/>
                  </a:lnSpc>
                  <a:spcAft>
                    <a:spcPts val="0"/>
                  </a:spcAft>
                  <a:buFont typeface="Arial" panose="020B0604020202020204" pitchFamily="34" charset="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3200" i="1" u="none" strike="noStrike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s-ES" sz="3200" i="1" u="none" strike="noStrik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=85 </m:t>
                    </m:r>
                    <m:r>
                      <a:rPr lang="es-ES" sz="3200" i="1" u="none" strike="noStrike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endParaRPr lang="es-CO" sz="3200" u="none" strike="noStrike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0"/>
                  </a:spcAft>
                </a:pPr>
                <a:endParaRPr lang="es-CO" sz="3200" u="none" strike="noStrike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742950" lvl="1" indent="-285750">
                  <a:lnSpc>
                    <a:spcPct val="107000"/>
                  </a:lnSpc>
                  <a:spcAft>
                    <a:spcPts val="0"/>
                  </a:spcAft>
                  <a:buFont typeface="Arial" panose="020B0604020202020204" pitchFamily="34" charset="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3200" i="1" u="none" strike="noStrike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200" b="0" i="1" u="none" strike="noStrike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3200" b="0" i="1" u="none" strike="noStrike" smtClean="0">
                            <a:effectLst/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es-CO" sz="3200" b="0" i="1" u="none" strike="noStrike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sz="3200" b="0" i="1" u="none" strike="noStrike" smtClean="0">
                            <a:effectLst/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s-CO" sz="3200" b="0" i="1" u="none" strike="noStrike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s-CO" sz="3200" b="0" i="1" u="none" strike="noStrike" smtClean="0">
                        <a:effectLst/>
                        <a:latin typeface="Cambria Math" panose="02040503050406030204" pitchFamily="18" charset="0"/>
                      </a:rPr>
                      <m:t>=2,0 </m:t>
                    </m:r>
                    <m:r>
                      <a:rPr lang="es-CO" sz="3200" b="0" i="1" u="none" strike="noStrike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CO" sz="3200" u="none" strike="noStrike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DE8BC30B-C037-439D-AB99-5398F72DA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7435" y="2518024"/>
                <a:ext cx="4361308" cy="3882217"/>
              </a:xfrm>
              <a:prstGeom prst="rect">
                <a:avLst/>
              </a:prstGeom>
              <a:blipFill>
                <a:blip r:embed="rId2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54FECCDF-2EAA-4D55-B1A7-FA170CFB1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449" y="6558168"/>
            <a:ext cx="6353719" cy="513841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63F3015F-D7F9-4FB8-B117-60217E3DCFBF}"/>
                  </a:ext>
                </a:extLst>
              </p:cNvPr>
              <p:cNvSpPr txBox="1"/>
              <p:nvPr/>
            </p:nvSpPr>
            <p:spPr>
              <a:xfrm>
                <a:off x="5891755" y="2130246"/>
                <a:ext cx="3307342" cy="1115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CO" sz="2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sz="28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s-CO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s-CO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𝐿𝐶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s-CO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f>
                          <m:fPr>
                            <m:ctrlPr>
                              <a:rPr lang="es-CO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𝐶𝑅</m:t>
                            </m:r>
                          </m:den>
                        </m:f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CO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𝐿𝐶</m:t>
                            </m:r>
                          </m:den>
                        </m:f>
                      </m:den>
                    </m:f>
                  </m:oMath>
                </a14:m>
                <a:r>
                  <a:rPr lang="es-ES" sz="2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CO" sz="20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63F3015F-D7F9-4FB8-B117-60217E3DC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5" y="2130246"/>
                <a:ext cx="3307342" cy="1115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027DFC0A-923D-4331-9AAB-8C1C4F61692F}"/>
                  </a:ext>
                </a:extLst>
              </p:cNvPr>
              <p:cNvSpPr txBox="1"/>
              <p:nvPr/>
            </p:nvSpPr>
            <p:spPr>
              <a:xfrm>
                <a:off x="5891755" y="3446364"/>
                <a:ext cx="21907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O" sz="2800" i="0">
                          <a:latin typeface="Cambria Math" panose="02040503050406030204" pitchFamily="18" charset="0"/>
                        </a:rPr>
                        <m:t> =60 </m:t>
                      </m:r>
                      <m:r>
                        <a:rPr lang="es-CO" sz="2800" i="1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s-CO" sz="4000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027DFC0A-923D-4331-9AAB-8C1C4F616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5" y="3446364"/>
                <a:ext cx="21907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uadroTexto 64">
            <a:extLst>
              <a:ext uri="{FF2B5EF4-FFF2-40B4-BE49-F238E27FC236}">
                <a16:creationId xmlns:a16="http://schemas.microsoft.com/office/drawing/2014/main" id="{8482B8E5-8CF9-4CDC-B3F0-7BFAD495626D}"/>
              </a:ext>
            </a:extLst>
          </p:cNvPr>
          <p:cNvSpPr txBox="1"/>
          <p:nvPr/>
        </p:nvSpPr>
        <p:spPr>
          <a:xfrm>
            <a:off x="1844073" y="2561591"/>
            <a:ext cx="413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Función de transferencia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87D9C516-7BCB-4207-93ED-565F74BD4ADC}"/>
              </a:ext>
            </a:extLst>
          </p:cNvPr>
          <p:cNvSpPr txBox="1"/>
          <p:nvPr/>
        </p:nvSpPr>
        <p:spPr>
          <a:xfrm>
            <a:off x="1782002" y="4142416"/>
            <a:ext cx="41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Frecuencia de corte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E41146E2-FEA0-40CA-BC23-909C5629C19E}"/>
                  </a:ext>
                </a:extLst>
              </p:cNvPr>
              <p:cNvSpPr txBox="1"/>
              <p:nvPr/>
            </p:nvSpPr>
            <p:spPr>
              <a:xfrm>
                <a:off x="5544354" y="4120946"/>
                <a:ext cx="4548112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∗10 →</m:t>
                      </m:r>
                      <m:sSub>
                        <m:sSub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s-CO" sz="2800"/>
              </a:p>
              <a:p>
                <a:endParaRPr lang="es-CO" sz="2400"/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E41146E2-FEA0-40CA-BC23-909C5629C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54" y="4120946"/>
                <a:ext cx="4548112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uadroTexto 70">
            <a:extLst>
              <a:ext uri="{FF2B5EF4-FFF2-40B4-BE49-F238E27FC236}">
                <a16:creationId xmlns:a16="http://schemas.microsoft.com/office/drawing/2014/main" id="{1F6C5B29-4620-4D1D-BCE4-B0546310810F}"/>
              </a:ext>
            </a:extLst>
          </p:cNvPr>
          <p:cNvSpPr txBox="1"/>
          <p:nvPr/>
        </p:nvSpPr>
        <p:spPr>
          <a:xfrm>
            <a:off x="3920359" y="4923658"/>
            <a:ext cx="189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Se escoge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DF98CF5F-E640-49ED-A07D-CA0D17E709F6}"/>
                  </a:ext>
                </a:extLst>
              </p:cNvPr>
              <p:cNvSpPr txBox="1"/>
              <p:nvPr/>
            </p:nvSpPr>
            <p:spPr>
              <a:xfrm>
                <a:off x="5901812" y="4905806"/>
                <a:ext cx="18360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s-CO" sz="2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s-CO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800" b="1" i="1" smtClean="0">
                          <a:latin typeface="Cambria Math" panose="02040503050406030204" pitchFamily="18" charset="0"/>
                        </a:rPr>
                        <m:t>𝟖𝟎𝟎</m:t>
                      </m:r>
                    </m:oMath>
                  </m:oMathPara>
                </a14:m>
                <a:endParaRPr lang="es-CO" sz="2800" b="1"/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DF98CF5F-E640-49ED-A07D-CA0D17E70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12" y="4905806"/>
                <a:ext cx="183603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uadroTexto 76">
            <a:extLst>
              <a:ext uri="{FF2B5EF4-FFF2-40B4-BE49-F238E27FC236}">
                <a16:creationId xmlns:a16="http://schemas.microsoft.com/office/drawing/2014/main" id="{55155620-76EC-413F-8C6A-C716296BE4F1}"/>
              </a:ext>
            </a:extLst>
          </p:cNvPr>
          <p:cNvSpPr txBox="1"/>
          <p:nvPr/>
        </p:nvSpPr>
        <p:spPr>
          <a:xfrm>
            <a:off x="1782001" y="5654724"/>
            <a:ext cx="4109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Se encuentra el valor del capacitor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8DCC753-21D7-445F-A812-FAB9476B20FC}"/>
                  </a:ext>
                </a:extLst>
              </p:cNvPr>
              <p:cNvSpPr txBox="1"/>
              <p:nvPr/>
            </p:nvSpPr>
            <p:spPr>
              <a:xfrm>
                <a:off x="5863777" y="5550836"/>
                <a:ext cx="6536614" cy="947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≪</m:t>
                      </m:r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5,399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≪496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s-CO" sz="1600"/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8DCC753-21D7-445F-A812-FAB9476B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77" y="5550836"/>
                <a:ext cx="653661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uadroTexto 80">
            <a:extLst>
              <a:ext uri="{FF2B5EF4-FFF2-40B4-BE49-F238E27FC236}">
                <a16:creationId xmlns:a16="http://schemas.microsoft.com/office/drawing/2014/main" id="{E2E15FA2-48AA-4899-A2B6-A6A9209B5128}"/>
              </a:ext>
            </a:extLst>
          </p:cNvPr>
          <p:cNvSpPr txBox="1"/>
          <p:nvPr/>
        </p:nvSpPr>
        <p:spPr>
          <a:xfrm>
            <a:off x="3887056" y="6929770"/>
            <a:ext cx="189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Se escoge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D82D335-CD48-414C-9B71-3A30415A5C5E}"/>
                  </a:ext>
                </a:extLst>
              </p:cNvPr>
              <p:cNvSpPr txBox="1"/>
              <p:nvPr/>
            </p:nvSpPr>
            <p:spPr>
              <a:xfrm>
                <a:off x="5677532" y="6899081"/>
                <a:ext cx="23122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CO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8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s-CO" sz="2800" b="1" i="1" smtClean="0">
                          <a:latin typeface="Cambria Math" panose="02040503050406030204" pitchFamily="18" charset="0"/>
                        </a:rPr>
                        <m:t>𝒖𝑭</m:t>
                      </m:r>
                    </m:oMath>
                  </m:oMathPara>
                </a14:m>
                <a:endParaRPr lang="es-CO" sz="2800" b="1"/>
              </a:p>
            </p:txBody>
          </p:sp>
        </mc:Choice>
        <mc:Fallback xmlns="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D82D335-CD48-414C-9B71-3A30415A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532" y="6899081"/>
                <a:ext cx="23122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D2233AE8-97E5-4228-8530-EBD23A814056}"/>
              </a:ext>
            </a:extLst>
          </p:cNvPr>
          <p:cNvSpPr txBox="1"/>
          <p:nvPr/>
        </p:nvSpPr>
        <p:spPr>
          <a:xfrm>
            <a:off x="1769058" y="7667184"/>
            <a:ext cx="423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/>
              <a:t>Para la inductancia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813B8B89-6A61-407E-BA11-5D2D2CB67472}"/>
                  </a:ext>
                </a:extLst>
              </p:cNvPr>
              <p:cNvSpPr txBox="1"/>
              <p:nvPr/>
            </p:nvSpPr>
            <p:spPr>
              <a:xfrm>
                <a:off x="5813617" y="7726713"/>
                <a:ext cx="4009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smtClean="0">
                          <a:latin typeface="Cambria Math" panose="02040503050406030204" pitchFamily="18" charset="0"/>
                        </a:rPr>
                        <m:t>143</m:t>
                      </m:r>
                      <m:r>
                        <a:rPr lang="es-CO" sz="28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O" sz="2800" i="0">
                          <a:latin typeface="Cambria Math" panose="02040503050406030204" pitchFamily="18" charset="0"/>
                        </a:rPr>
                        <m:t> &lt;&lt; </m:t>
                      </m:r>
                      <m:r>
                        <a:rPr lang="es-CO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O" sz="2800" i="0">
                          <a:latin typeface="Cambria Math" panose="02040503050406030204" pitchFamily="18" charset="0"/>
                        </a:rPr>
                        <m:t> &lt;&lt;429</m:t>
                      </m:r>
                      <m:r>
                        <a:rPr lang="es-CO" sz="28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s-CO" sz="2800"/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813B8B89-6A61-407E-BA11-5D2D2CB67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17" y="7726713"/>
                <a:ext cx="40095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3BE47494-470E-4E5B-BD21-5FF8662478E6}"/>
              </a:ext>
            </a:extLst>
          </p:cNvPr>
          <p:cNvSpPr txBox="1"/>
          <p:nvPr/>
        </p:nvSpPr>
        <p:spPr>
          <a:xfrm>
            <a:off x="3740474" y="8344486"/>
            <a:ext cx="189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Se escoge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54F0D1B2-101D-4ECF-8270-3FF01355CD72}"/>
                  </a:ext>
                </a:extLst>
              </p:cNvPr>
              <p:cNvSpPr txBox="1"/>
              <p:nvPr/>
            </p:nvSpPr>
            <p:spPr>
              <a:xfrm>
                <a:off x="5567773" y="8369614"/>
                <a:ext cx="21957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8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s-CO" sz="2800" b="1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s-CO" sz="2800" b="1" i="0">
                          <a:latin typeface="Cambria Math" panose="02040503050406030204" pitchFamily="18" charset="0"/>
                        </a:rPr>
                        <m:t>𝟑𝟎𝟎</m:t>
                      </m:r>
                      <m:r>
                        <a:rPr lang="es-CO" sz="2800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s-CO" sz="2800" b="1"/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54F0D1B2-101D-4ECF-8270-3FF01355C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773" y="8369614"/>
                <a:ext cx="219578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>
            <a:extLst>
              <a:ext uri="{FF2B5EF4-FFF2-40B4-BE49-F238E27FC236}">
                <a16:creationId xmlns:a16="http://schemas.microsoft.com/office/drawing/2014/main" id="{C9AD5AF9-E5FE-4DF2-9671-8F84417D7632}"/>
              </a:ext>
            </a:extLst>
          </p:cNvPr>
          <p:cNvSpPr txBox="1"/>
          <p:nvPr/>
        </p:nvSpPr>
        <p:spPr>
          <a:xfrm>
            <a:off x="1782002" y="3446366"/>
            <a:ext cx="410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/>
              <a:t>Frecuencia de manejo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BBF758-1A2C-497B-9B40-2FBA3979B365}"/>
              </a:ext>
            </a:extLst>
          </p:cNvPr>
          <p:cNvSpPr txBox="1"/>
          <p:nvPr/>
        </p:nvSpPr>
        <p:spPr>
          <a:xfrm>
            <a:off x="1992062" y="9037926"/>
            <a:ext cx="11249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/>
              <a:t>Bobina - </a:t>
            </a:r>
            <a:r>
              <a:rPr lang="es-E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Núcleo para realizar los cálculos necesarios Núcleo EA-77-375</a:t>
            </a:r>
          </a:p>
          <a:p>
            <a:endParaRPr lang="es-CO" sz="2800" b="1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3442ECE-0D86-4EEC-9597-2981C9EA8DA0}"/>
              </a:ext>
            </a:extLst>
          </p:cNvPr>
          <p:cNvSpPr txBox="1"/>
          <p:nvPr/>
        </p:nvSpPr>
        <p:spPr>
          <a:xfrm>
            <a:off x="1764372" y="9875375"/>
            <a:ext cx="38377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Ecuación de numero de vueltas</a:t>
            </a:r>
          </a:p>
          <a:p>
            <a:endParaRPr lang="es-CO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423C9D1-6E1E-40D8-9595-FB802EFA059E}"/>
                  </a:ext>
                </a:extLst>
              </p:cNvPr>
              <p:cNvSpPr txBox="1"/>
              <p:nvPr/>
            </p:nvSpPr>
            <p:spPr>
              <a:xfrm>
                <a:off x="5209373" y="9770887"/>
                <a:ext cx="8413583" cy="1397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𝑁</m:t>
                      </m:r>
                      <m:r>
                        <a:rPr lang="es-ES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s-CO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CO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CO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𝐴𝑒</m:t>
                              </m:r>
                            </m:den>
                          </m:f>
                        </m:e>
                      </m:rad>
                      <m:r>
                        <a:rPr lang="es-E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CO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CO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300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∗0.2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s-CO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∗90.3</m:t>
                              </m:r>
                              <m:r>
                                <a:rPr lang="es-E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rad>
                      <m:r>
                        <a:rPr lang="es-E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=22.9 ≈23</m:t>
                      </m:r>
                    </m:oMath>
                  </m:oMathPara>
                </a14:m>
                <a:endParaRPr lang="es-CO" sz="2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423C9D1-6E1E-40D8-9595-FB802EFA0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373" y="9770887"/>
                <a:ext cx="8413583" cy="1397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EF78BE1C-F378-4436-B2D8-86BCF9E55E2D}"/>
              </a:ext>
            </a:extLst>
          </p:cNvPr>
          <p:cNvSpPr txBox="1"/>
          <p:nvPr/>
        </p:nvSpPr>
        <p:spPr>
          <a:xfrm>
            <a:off x="685800" y="11315125"/>
            <a:ext cx="5591908" cy="52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s-E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 una densidad de corriente </a:t>
            </a:r>
            <a:endParaRPr lang="es-CO" sz="2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0F4BC24B-EF68-4A7A-A856-72EB87431930}"/>
                  </a:ext>
                </a:extLst>
              </p:cNvPr>
              <p:cNvSpPr txBox="1"/>
              <p:nvPr/>
            </p:nvSpPr>
            <p:spPr>
              <a:xfrm>
                <a:off x="5813617" y="11205363"/>
                <a:ext cx="5899517" cy="1236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s-CO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num>
                      <m:den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𝐴𝑊𝐺</m:t>
                        </m:r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𝑚𝑚</m:t>
                        </m:r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2)</m:t>
                        </m:r>
                      </m:den>
                    </m:f>
                  </m:oMath>
                </a14:m>
                <a:r>
                  <a:rPr lang="es-CO" sz="28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3≤</m:t>
                    </m:r>
                    <m:r>
                      <a:rPr lang="es-ES" sz="2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  <m:r>
                      <a:rPr lang="es-ES" sz="2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≤5</m:t>
                    </m:r>
                  </m:oMath>
                </a14:m>
                <a:endParaRPr lang="es-CO" sz="2800"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endParaRPr lang="es-CO" sz="2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0F4BC24B-EF68-4A7A-A856-72EB87431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17" y="11205363"/>
                <a:ext cx="5899517" cy="1236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adroTexto 32">
            <a:extLst>
              <a:ext uri="{FF2B5EF4-FFF2-40B4-BE49-F238E27FC236}">
                <a16:creationId xmlns:a16="http://schemas.microsoft.com/office/drawing/2014/main" id="{0AFCAFFF-5247-4B10-945A-407A1C4FD07D}"/>
              </a:ext>
            </a:extLst>
          </p:cNvPr>
          <p:cNvSpPr txBox="1"/>
          <p:nvPr/>
        </p:nvSpPr>
        <p:spPr>
          <a:xfrm>
            <a:off x="2180492" y="11992427"/>
            <a:ext cx="9532642" cy="46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es-E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 calibre escogido entre las áreas de cable resultantes es AWG 22</a:t>
            </a:r>
            <a:endParaRPr lang="es-CO" sz="24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39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317975"/>
            <a:ext cx="20474979" cy="1431965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Cálculos y componentes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E6640C-3009-4783-B240-909B9C4AFDB8}"/>
              </a:ext>
            </a:extLst>
          </p:cNvPr>
          <p:cNvSpPr txBox="1"/>
          <p:nvPr/>
        </p:nvSpPr>
        <p:spPr>
          <a:xfrm>
            <a:off x="2435995" y="2416189"/>
            <a:ext cx="6053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/>
              <a:t>Controlador de PWM TL494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36C156-E4AE-430F-8157-9B6936B17FBA}"/>
              </a:ext>
            </a:extLst>
          </p:cNvPr>
          <p:cNvSpPr txBox="1"/>
          <p:nvPr/>
        </p:nvSpPr>
        <p:spPr>
          <a:xfrm>
            <a:off x="17764675" y="2431473"/>
            <a:ext cx="3294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/>
              <a:t>Driver IR2110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99986C1A-2A53-4663-80F5-FF81DBDEC85E}"/>
                  </a:ext>
                </a:extLst>
              </p:cNvPr>
              <p:cNvSpPr txBox="1"/>
              <p:nvPr/>
            </p:nvSpPr>
            <p:spPr>
              <a:xfrm>
                <a:off x="6305632" y="4024031"/>
                <a:ext cx="3433395" cy="813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s-CO" sz="2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𝒔𝒂𝒘𝒕𝒐𝒐𝒕𝒉</m:t>
                        </m:r>
                      </m:sub>
                    </m:sSub>
                    <m:r>
                      <a:rPr lang="es-E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s-CO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s-E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  <m:r>
                          <a:rPr lang="es-E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s-CO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s-ES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𝑻</m:t>
                            </m:r>
                          </m:sub>
                        </m:sSub>
                        <m:r>
                          <a:rPr lang="es-E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s-CO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s-ES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𝑻</m:t>
                            </m:r>
                          </m:sub>
                        </m:sSub>
                      </m:den>
                    </m:f>
                    <m:r>
                      <a:rPr lang="es-E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CO" sz="1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99986C1A-2A53-4663-80F5-FF81DBDEC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32" y="4024031"/>
                <a:ext cx="3433395" cy="8131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7C93C1A6-FEAE-4F81-9AE9-8AD16EB8F032}"/>
              </a:ext>
            </a:extLst>
          </p:cNvPr>
          <p:cNvSpPr txBox="1"/>
          <p:nvPr/>
        </p:nvSpPr>
        <p:spPr>
          <a:xfrm>
            <a:off x="1548012" y="3850612"/>
            <a:ext cx="4757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frecuencia de oscilación de la señal diente de sierra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81A2F6-C4B7-4C57-8DFD-62456BF33AA7}"/>
              </a:ext>
            </a:extLst>
          </p:cNvPr>
          <p:cNvSpPr txBox="1"/>
          <p:nvPr/>
        </p:nvSpPr>
        <p:spPr>
          <a:xfrm>
            <a:off x="1543587" y="5814868"/>
            <a:ext cx="4757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Se obtiene la frecuencia de oscilación de la ecuación de modulación en frecuencia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E569C1-B4D1-453E-B4E7-06BB9856CD96}"/>
              </a:ext>
            </a:extLst>
          </p:cNvPr>
          <p:cNvSpPr txBox="1"/>
          <p:nvPr/>
        </p:nvSpPr>
        <p:spPr>
          <a:xfrm>
            <a:off x="1543587" y="8471149"/>
            <a:ext cx="475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Valores de RT y 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C3F58C6E-12C3-4062-9C70-CBA14B465BFF}"/>
                  </a:ext>
                </a:extLst>
              </p:cNvPr>
              <p:cNvSpPr txBox="1"/>
              <p:nvPr/>
            </p:nvSpPr>
            <p:spPr>
              <a:xfrm>
                <a:off x="6386391" y="5890753"/>
                <a:ext cx="4984964" cy="14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s-CO" sz="2800" b="1" i="1">
                              <a:latin typeface="Cambria Math" panose="02040503050406030204" pitchFamily="18" charset="0"/>
                            </a:rPr>
                            <m:t>𝒔𝒂𝒘𝒕𝒐𝒐𝒕𝒉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s-CO" sz="2800" b="1" i="1">
                                  <a:latin typeface="Cambria Math" panose="02040503050406030204" pitchFamily="18" charset="0"/>
                                </a:rPr>
                                <m:t>𝑪𝒐𝒏𝒕𝒓𝒐𝒍</m:t>
                              </m:r>
                            </m:sub>
                          </m:sSub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𝑚𝑓</m:t>
                          </m:r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60 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18,333</m:t>
                          </m:r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→1100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s-CO" sz="3200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C3F58C6E-12C3-4062-9C70-CBA14B465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91" y="5890753"/>
                <a:ext cx="4984964" cy="1417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C6DC3DF-EF39-4D08-A7CB-2E530BB5F32E}"/>
                  </a:ext>
                </a:extLst>
              </p:cNvPr>
              <p:cNvSpPr txBox="1"/>
              <p:nvPr/>
            </p:nvSpPr>
            <p:spPr>
              <a:xfrm>
                <a:off x="6054218" y="8235661"/>
                <a:ext cx="4487541" cy="972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𝟏𝟏𝟎𝟎</m:t>
                      </m:r>
                      <m:r>
                        <a:rPr lang="es-CO" sz="28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𝑯𝒛</m:t>
                      </m:r>
                      <m:r>
                        <a:rPr lang="es-ES" sz="2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E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  <m:r>
                            <a:rPr lang="es-E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E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lang="es-ES" sz="2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s-ES" sz="2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 sz="3200"/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AC6DC3DF-EF39-4D08-A7CB-2E530BB5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18" y="8235661"/>
                <a:ext cx="4487541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CEFE6FC-FB05-45DF-8017-E9533676F7E2}"/>
                  </a:ext>
                </a:extLst>
              </p:cNvPr>
              <p:cNvSpPr txBox="1"/>
              <p:nvPr/>
            </p:nvSpPr>
            <p:spPr>
              <a:xfrm>
                <a:off x="846564" y="9589534"/>
                <a:ext cx="9742585" cy="52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720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ES" sz="2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Para un condensador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10 </m:t>
                    </m:r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𝑛𝑓</m:t>
                    </m:r>
                  </m:oMath>
                </a14:m>
                <a:r>
                  <a:rPr lang="es-ES" sz="2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 se tiene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45 </m:t>
                    </m:r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𝛺</m:t>
                    </m:r>
                    <m:r>
                      <a:rPr lang="es-E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es-CO" sz="28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CEFE6FC-FB05-45DF-8017-E9533676F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64" y="9589534"/>
                <a:ext cx="9742585" cy="52181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>
            <a:extLst>
              <a:ext uri="{FF2B5EF4-FFF2-40B4-BE49-F238E27FC236}">
                <a16:creationId xmlns:a16="http://schemas.microsoft.com/office/drawing/2014/main" id="{DE185033-060F-4911-B095-C80F984DB20E}"/>
              </a:ext>
            </a:extLst>
          </p:cNvPr>
          <p:cNvSpPr txBox="1"/>
          <p:nvPr/>
        </p:nvSpPr>
        <p:spPr>
          <a:xfrm>
            <a:off x="15530047" y="3845494"/>
            <a:ext cx="776374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 b="1"/>
              <a:t>Bootstrap: </a:t>
            </a:r>
            <a:r>
              <a:rPr lang="es-E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controla y maneja de forma adecuada los pines de fuente y tierra flotantes, en donde el diodo permite al circuito (capacitor) cambiar su valor rápidamente. </a:t>
            </a:r>
            <a:r>
              <a:rPr lang="es-ES" sz="3200">
                <a:latin typeface="Times New Roman" panose="02020603050405020304" pitchFamily="18" charset="0"/>
                <a:ea typeface="Times New Roman" panose="02020603050405020304" pitchFamily="18" charset="0"/>
              </a:rPr>
              <a:t>La fuente Bootstrap se compone de un diodo un capacitor.</a:t>
            </a:r>
          </a:p>
          <a:p>
            <a:pPr algn="just"/>
            <a:endParaRPr lang="es-ES" sz="32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s-ES" sz="3200">
                <a:latin typeface="Times New Roman" panose="02020603050405020304" pitchFamily="18" charset="0"/>
              </a:rPr>
              <a:t>Para los diodos se escogieron los </a:t>
            </a:r>
            <a:r>
              <a:rPr lang="es-ES" sz="3200" b="1">
                <a:latin typeface="Times New Roman" panose="02020603050405020304" pitchFamily="18" charset="0"/>
              </a:rPr>
              <a:t>UF4004</a:t>
            </a:r>
            <a:r>
              <a:rPr lang="es-ES" sz="3200">
                <a:latin typeface="Times New Roman" panose="02020603050405020304" pitchFamily="18" charset="0"/>
              </a:rPr>
              <a:t> los cuales ofrecen un tiempo de respuesta de 50ns y una caída de voltaje de 1 V @ 1 A. </a:t>
            </a:r>
          </a:p>
          <a:p>
            <a:pPr algn="just"/>
            <a:endParaRPr lang="es-ES" sz="3200">
              <a:latin typeface="Times New Roman" panose="02020603050405020304" pitchFamily="18" charset="0"/>
            </a:endParaRPr>
          </a:p>
          <a:p>
            <a:pPr algn="just"/>
            <a:r>
              <a:rPr lang="es-ES" sz="3200">
                <a:latin typeface="Times New Roman" panose="02020603050405020304" pitchFamily="18" charset="0"/>
              </a:rPr>
              <a:t>Para los capacitores se escogió el valor de </a:t>
            </a:r>
            <a:r>
              <a:rPr lang="es-ES" sz="3200" b="1">
                <a:latin typeface="Times New Roman" panose="02020603050405020304" pitchFamily="18" charset="0"/>
              </a:rPr>
              <a:t>22uF</a:t>
            </a:r>
            <a:r>
              <a:rPr lang="es-ES" sz="3200">
                <a:latin typeface="Times New Roman" panose="02020603050405020304" pitchFamily="18" charset="0"/>
              </a:rPr>
              <a:t> electrolíticos.</a:t>
            </a:r>
            <a:endParaRPr lang="es-CO" sz="32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071048-A810-46F7-89A4-736FB02498C9}"/>
              </a:ext>
            </a:extLst>
          </p:cNvPr>
          <p:cNvSpPr txBox="1"/>
          <p:nvPr/>
        </p:nvSpPr>
        <p:spPr>
          <a:xfrm>
            <a:off x="1526001" y="10534868"/>
            <a:ext cx="629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Tiempo muerto -&gt; </a:t>
            </a:r>
            <a:r>
              <a:rPr lang="es-CO" sz="3200" err="1"/>
              <a:t>Dt</a:t>
            </a:r>
            <a:r>
              <a:rPr lang="es-CO" sz="3200"/>
              <a:t> = 0,5V</a:t>
            </a:r>
          </a:p>
        </p:txBody>
      </p:sp>
    </p:spTree>
    <p:extLst>
      <p:ext uri="{BB962C8B-B14F-4D97-AF65-F5344CB8AC3E}">
        <p14:creationId xmlns:p14="http://schemas.microsoft.com/office/powerpoint/2010/main" val="59368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462" y="814553"/>
            <a:ext cx="4623537" cy="1477030"/>
          </a:xfrm>
        </p:spPr>
        <p:txBody>
          <a:bodyPr rtlCol="0">
            <a:noAutofit/>
          </a:bodyPr>
          <a:lstStyle/>
          <a:p>
            <a:pPr algn="ctr" rtl="0"/>
            <a:r>
              <a:rPr lang="es-ES" sz="11500"/>
              <a:t>INDICE</a:t>
            </a:r>
            <a:endParaRPr lang="es-ES" sz="8800"/>
          </a:p>
        </p:txBody>
      </p:sp>
      <p:graphicFrame>
        <p:nvGraphicFramePr>
          <p:cNvPr id="200" name="Marcador de posición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213532"/>
              </p:ext>
            </p:extLst>
          </p:nvPr>
        </p:nvGraphicFramePr>
        <p:xfrm>
          <a:off x="14727094" y="2652304"/>
          <a:ext cx="9356272" cy="913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Marcador de posición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1" y="0"/>
            <a:ext cx="13906385" cy="125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C3CC6-D17F-45A7-B770-7A4BEF26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6168" y="5507064"/>
            <a:ext cx="5628809" cy="1585856"/>
          </a:xfrm>
        </p:spPr>
        <p:txBody>
          <a:bodyPr>
            <a:normAutofit/>
          </a:bodyPr>
          <a:lstStyle/>
          <a:p>
            <a:pPr algn="ctr"/>
            <a:r>
              <a:rPr lang="es-CO" sz="6600" b="1"/>
              <a:t>Esquemático</a:t>
            </a:r>
          </a:p>
        </p:txBody>
      </p:sp>
      <p:pic>
        <p:nvPicPr>
          <p:cNvPr id="52" name="image15.png">
            <a:extLst>
              <a:ext uri="{FF2B5EF4-FFF2-40B4-BE49-F238E27FC236}">
                <a16:creationId xmlns:a16="http://schemas.microsoft.com/office/drawing/2014/main" id="{0920D65A-FF5A-4D2C-A7C1-3CCA62EDB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1" r="2242"/>
          <a:stretch/>
        </p:blipFill>
        <p:spPr>
          <a:xfrm>
            <a:off x="479066" y="161994"/>
            <a:ext cx="18861525" cy="1227600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8697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4C99-76F1-4899-B871-972F7F0F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Resultados prácticos </a:t>
            </a:r>
          </a:p>
        </p:txBody>
      </p:sp>
      <p:pic>
        <p:nvPicPr>
          <p:cNvPr id="52" name="image3.png">
            <a:extLst>
              <a:ext uri="{FF2B5EF4-FFF2-40B4-BE49-F238E27FC236}">
                <a16:creationId xmlns:a16="http://schemas.microsoft.com/office/drawing/2014/main" id="{B50C33B0-73F5-47CD-BDAC-E99A5B9F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0" t="4203" r="24584" b="34292"/>
          <a:stretch>
            <a:fillRect/>
          </a:stretch>
        </p:blipFill>
        <p:spPr>
          <a:xfrm>
            <a:off x="118013" y="2720619"/>
            <a:ext cx="11269062" cy="7668000"/>
          </a:xfrm>
          <a:prstGeom prst="rect">
            <a:avLst/>
          </a:prstGeom>
          <a:ln w="76200">
            <a:solidFill>
              <a:srgbClr val="000000"/>
            </a:solidFill>
            <a:prstDash val="solid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746B9B-BEF5-4D99-BE25-1511BA3C7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1" r="6579"/>
          <a:stretch/>
        </p:blipFill>
        <p:spPr>
          <a:xfrm>
            <a:off x="11702076" y="2738619"/>
            <a:ext cx="13399462" cy="76320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A7878B-8413-4035-8AF4-4796EC1AE709}"/>
              </a:ext>
            </a:extLst>
          </p:cNvPr>
          <p:cNvSpPr txBox="1"/>
          <p:nvPr/>
        </p:nvSpPr>
        <p:spPr>
          <a:xfrm>
            <a:off x="1630790" y="10590413"/>
            <a:ext cx="955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/>
              <a:t>Señales de manejo de los </a:t>
            </a:r>
            <a:r>
              <a:rPr lang="es-CO" sz="2800" b="1" err="1"/>
              <a:t>Mosfet</a:t>
            </a:r>
            <a:r>
              <a:rPr lang="es-CO" sz="2800" b="1"/>
              <a:t>, Provenientes de los Drivers</a:t>
            </a:r>
          </a:p>
        </p:txBody>
      </p:sp>
    </p:spTree>
    <p:extLst>
      <p:ext uri="{BB962C8B-B14F-4D97-AF65-F5344CB8AC3E}">
        <p14:creationId xmlns:p14="http://schemas.microsoft.com/office/powerpoint/2010/main" val="132724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4C99-76F1-4899-B871-972F7F0F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7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Resultados prácticos </a:t>
            </a:r>
          </a:p>
        </p:txBody>
      </p:sp>
      <p:pic>
        <p:nvPicPr>
          <p:cNvPr id="53" name="image4.jpg">
            <a:extLst>
              <a:ext uri="{FF2B5EF4-FFF2-40B4-BE49-F238E27FC236}">
                <a16:creationId xmlns:a16="http://schemas.microsoft.com/office/drawing/2014/main" id="{F8DDF919-45F6-49C8-99FE-E4BFAA50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4310" y="2035196"/>
            <a:ext cx="13942348" cy="9947956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585F72-29B7-495E-92BE-14F15805648E}"/>
              </a:ext>
            </a:extLst>
          </p:cNvPr>
          <p:cNvSpPr txBox="1"/>
          <p:nvPr/>
        </p:nvSpPr>
        <p:spPr>
          <a:xfrm>
            <a:off x="17616304" y="6012488"/>
            <a:ext cx="48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/>
              <a:t>THD = 10,18%</a:t>
            </a:r>
          </a:p>
        </p:txBody>
      </p:sp>
    </p:spTree>
    <p:extLst>
      <p:ext uri="{BB962C8B-B14F-4D97-AF65-F5344CB8AC3E}">
        <p14:creationId xmlns:p14="http://schemas.microsoft.com/office/powerpoint/2010/main" val="346582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00501-05D7-4AC2-B73E-C2D0B942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765" y="2339292"/>
            <a:ext cx="20340445" cy="9372061"/>
          </a:xfrm>
        </p:spPr>
        <p:txBody>
          <a:bodyPr anchor="t">
            <a:normAutofit/>
          </a:bodyPr>
          <a:lstStyle/>
          <a:p>
            <a:pPr algn="just"/>
            <a:r>
              <a:rPr lang="es-CO" sz="4400"/>
              <a:t>Observando los resultados obtenidos, se propones realizar una modificación en el voltaje de polarización del puente H de los </a:t>
            </a:r>
            <a:r>
              <a:rPr lang="es-CO" sz="4400" err="1"/>
              <a:t>Mosfet</a:t>
            </a:r>
            <a:r>
              <a:rPr lang="es-CO" sz="4400"/>
              <a:t>, pasando de 15V a 25V. Este cambio seria para incrementar el voltaje máximo que se pueda obtener a la salida del filtro LC </a:t>
            </a:r>
          </a:p>
          <a:p>
            <a:pPr algn="just"/>
            <a:r>
              <a:rPr lang="es-CO" sz="4400"/>
              <a:t>Para manejar el resto de integrados en los demás diseños se implementaría el uso de un regulador de voltaje a 15V LM7815, el cual nos permitirá reducir el voltaje de 25V a 15V.</a:t>
            </a:r>
          </a:p>
          <a:p>
            <a:pPr algn="just"/>
            <a:r>
              <a:rPr lang="es-CO" sz="4400"/>
              <a:t>Para mejorar la calidad de las señales obtenidas seria ideal realizar el circuito en PCB </a:t>
            </a:r>
          </a:p>
        </p:txBody>
      </p:sp>
    </p:spTree>
    <p:extLst>
      <p:ext uri="{BB962C8B-B14F-4D97-AF65-F5344CB8AC3E}">
        <p14:creationId xmlns:p14="http://schemas.microsoft.com/office/powerpoint/2010/main" val="2236117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05FA8A6-CA0D-402E-B3ED-6B9A790C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2" y="1940482"/>
            <a:ext cx="12196700" cy="8719025"/>
          </a:xfrm>
          <a:prstGeom prst="rect">
            <a:avLst/>
          </a:prstGeom>
        </p:spPr>
      </p:pic>
      <p:pic>
        <p:nvPicPr>
          <p:cNvPr id="7" name="Imagen 6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A52E5512-1601-4975-8486-8CBC0A8B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987" y="1940482"/>
            <a:ext cx="12482906" cy="87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3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7" y="527537"/>
            <a:ext cx="20474976" cy="2250831"/>
          </a:xfrm>
        </p:spPr>
        <p:txBody>
          <a:bodyPr>
            <a:normAutofit fontScale="90000"/>
          </a:bodyPr>
          <a:lstStyle/>
          <a:p>
            <a:pPr algn="ctr"/>
            <a:r>
              <a:rPr lang="es-CO" sz="8000" b="1"/>
              <a:t>VCO-Oscilador controlado por voltaje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BBE288-1408-4C4E-A8E0-3CFE3490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217" y="3546773"/>
            <a:ext cx="20474978" cy="8059073"/>
          </a:xfrm>
        </p:spPr>
        <p:txBody>
          <a:bodyPr>
            <a:noAutofit/>
          </a:bodyPr>
          <a:lstStyle/>
          <a:p>
            <a:pPr algn="just"/>
            <a:r>
              <a:rPr lang="es-CO" sz="3200"/>
              <a:t>Para esta práctica se consigue obtener una señal seno la cual cumpla con los parámetros que son requeridos en la etapa/diseño del Inversor. La señal seno será creada a partir del voltaje DC proveniente de la salida del filtro pasa bajas (salida de la etapa/diseño PLL).</a:t>
            </a:r>
          </a:p>
          <a:p>
            <a:pPr algn="just"/>
            <a:r>
              <a:rPr lang="es-CO" sz="3200"/>
              <a:t>Criterios</a:t>
            </a:r>
          </a:p>
          <a:p>
            <a:pPr lvl="1" algn="just"/>
            <a:r>
              <a:rPr lang="es-CO" sz="3200"/>
              <a:t>Salida</a:t>
            </a:r>
          </a:p>
          <a:p>
            <a:pPr lvl="2" algn="just"/>
            <a:r>
              <a:rPr lang="es-CO" sz="3200"/>
              <a:t>Voltaje de salida V0 = 2.8 </a:t>
            </a:r>
            <a:r>
              <a:rPr lang="es-CO" sz="3200" err="1"/>
              <a:t>Vpp</a:t>
            </a:r>
            <a:endParaRPr lang="es-CO" sz="3200"/>
          </a:p>
          <a:p>
            <a:pPr lvl="2" algn="just"/>
            <a:r>
              <a:rPr lang="es-CO" sz="3200"/>
              <a:t>Offset = 1.5 V </a:t>
            </a:r>
          </a:p>
          <a:p>
            <a:pPr lvl="2" algn="just"/>
            <a:r>
              <a:rPr lang="es-CO" sz="3200"/>
              <a:t>Frecuencia f = 60 Hz 5%</a:t>
            </a:r>
          </a:p>
          <a:p>
            <a:pPr lvl="1" algn="just"/>
            <a:r>
              <a:rPr lang="es-CO" sz="3200"/>
              <a:t>Entrada </a:t>
            </a:r>
          </a:p>
          <a:p>
            <a:pPr lvl="2" algn="just"/>
            <a:r>
              <a:rPr lang="es-CO" sz="3200"/>
              <a:t>Voltaje de entrada 8V</a:t>
            </a:r>
          </a:p>
        </p:txBody>
      </p:sp>
    </p:spTree>
    <p:extLst>
      <p:ext uri="{BB962C8B-B14F-4D97-AF65-F5344CB8AC3E}">
        <p14:creationId xmlns:p14="http://schemas.microsoft.com/office/powerpoint/2010/main" val="4044899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DIAGRAMA DE BLOQUES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BDC206-E267-490B-ADBA-B4AE8EA5B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43" y="2861994"/>
            <a:ext cx="24140289" cy="6876000"/>
          </a:xfrm>
        </p:spPr>
      </p:pic>
    </p:spTree>
    <p:extLst>
      <p:ext uri="{BB962C8B-B14F-4D97-AF65-F5344CB8AC3E}">
        <p14:creationId xmlns:p14="http://schemas.microsoft.com/office/powerpoint/2010/main" val="185303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DIAGRAMA DE BLOQUES</a:t>
            </a:r>
          </a:p>
        </p:txBody>
      </p:sp>
      <p:pic>
        <p:nvPicPr>
          <p:cNvPr id="6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83807D-BF74-4CA5-A03F-B2E08174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68" y="2040758"/>
            <a:ext cx="13098869" cy="3104317"/>
          </a:xfrm>
          <a:prstGeom prst="rect">
            <a:avLst/>
          </a:prstGeom>
        </p:spPr>
      </p:pic>
      <p:pic>
        <p:nvPicPr>
          <p:cNvPr id="7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65B93C-B081-4287-ADC7-59D128F0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95" y="5380371"/>
            <a:ext cx="13117921" cy="2909250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A36B52-D5C4-4987-BEAE-C96AAAAF3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191" y="8542727"/>
            <a:ext cx="13124771" cy="2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1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esquemático completo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CF7B7-C622-4C87-A413-C35739EB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91" y="1891825"/>
            <a:ext cx="21647393" cy="10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1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Integrador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DE4637-EE6C-4CCC-83BD-E4BCFA0B4172}"/>
              </a:ext>
            </a:extLst>
          </p:cNvPr>
          <p:cNvSpPr txBox="1"/>
          <p:nvPr/>
        </p:nvSpPr>
        <p:spPr>
          <a:xfrm>
            <a:off x="12682651" y="2086343"/>
            <a:ext cx="496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/>
              <a:t>Switch cerrado (saturación)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5843B37-D795-4FED-889E-D468F1CB0DC2}"/>
              </a:ext>
            </a:extLst>
          </p:cNvPr>
          <p:cNvGrpSpPr>
            <a:grpSpLocks noChangeAspect="1"/>
          </p:cNvGrpSpPr>
          <p:nvPr/>
        </p:nvGrpSpPr>
        <p:grpSpPr>
          <a:xfrm>
            <a:off x="524234" y="2200314"/>
            <a:ext cx="11851486" cy="8208000"/>
            <a:chOff x="524235" y="2200314"/>
            <a:chExt cx="8923793" cy="6180356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3DDCFAE-3B94-4845-A329-956AA112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235" y="2200314"/>
              <a:ext cx="8923793" cy="6180356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634A0B7A-4A17-4D0D-8FF4-84CDDE56152B}"/>
                </a:ext>
              </a:extLst>
            </p:cNvPr>
            <p:cNvCxnSpPr/>
            <p:nvPr/>
          </p:nvCxnSpPr>
          <p:spPr>
            <a:xfrm>
              <a:off x="4582208" y="4416732"/>
              <a:ext cx="755564" cy="0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0923D6A9-73EC-44DC-BBDC-156412A4E6B0}"/>
                </a:ext>
              </a:extLst>
            </p:cNvPr>
            <p:cNvCxnSpPr>
              <a:cxnSpLocks/>
            </p:cNvCxnSpPr>
            <p:nvPr/>
          </p:nvCxnSpPr>
          <p:spPr>
            <a:xfrm>
              <a:off x="6040159" y="2967912"/>
              <a:ext cx="755564" cy="0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EFD13C41-7B07-42A2-9ABC-AC9060EE9AB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04426" y="2882435"/>
              <a:ext cx="755564" cy="0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694CACE7-9E9E-43E5-84C7-9B36C617D46C}"/>
                    </a:ext>
                  </a:extLst>
                </p:cNvPr>
                <p:cNvSpPr txBox="1"/>
                <p:nvPr/>
              </p:nvSpPr>
              <p:spPr>
                <a:xfrm>
                  <a:off x="4686021" y="3855265"/>
                  <a:ext cx="380659" cy="440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2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694CACE7-9E9E-43E5-84C7-9B36C617D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021" y="3855265"/>
                  <a:ext cx="380659" cy="4408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984F457F-D3BF-42F2-ACDF-0C5D536C2AD5}"/>
                    </a:ext>
                  </a:extLst>
                </p:cNvPr>
                <p:cNvSpPr txBox="1"/>
                <p:nvPr/>
              </p:nvSpPr>
              <p:spPr>
                <a:xfrm>
                  <a:off x="4491461" y="2320969"/>
                  <a:ext cx="389121" cy="440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2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984F457F-D3BF-42F2-ACDF-0C5D536C2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461" y="2320969"/>
                  <a:ext cx="389121" cy="4408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056D559E-C8BC-48A6-8D3C-BEE99D9FD4B8}"/>
                    </a:ext>
                  </a:extLst>
                </p:cNvPr>
                <p:cNvSpPr txBox="1"/>
                <p:nvPr/>
              </p:nvSpPr>
              <p:spPr>
                <a:xfrm>
                  <a:off x="6089395" y="2420748"/>
                  <a:ext cx="389121" cy="440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CO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CO" sz="2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056D559E-C8BC-48A6-8D3C-BEE99D9FD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395" y="2420748"/>
                  <a:ext cx="389121" cy="4408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3641124-B865-413F-977C-75A69FBC460B}"/>
                  </a:ext>
                </a:extLst>
              </p:cNvPr>
              <p:cNvSpPr txBox="1"/>
              <p:nvPr/>
            </p:nvSpPr>
            <p:spPr>
              <a:xfrm>
                <a:off x="12682651" y="3192962"/>
                <a:ext cx="5099088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3641124-B865-413F-977C-75A69FBC4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651" y="3192962"/>
                <a:ext cx="5099088" cy="879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5CEA733-82D5-45FA-ACFF-53088EE6ED14}"/>
                  </a:ext>
                </a:extLst>
              </p:cNvPr>
              <p:cNvSpPr txBox="1"/>
              <p:nvPr/>
            </p:nvSpPr>
            <p:spPr>
              <a:xfrm>
                <a:off x="12758287" y="4674243"/>
                <a:ext cx="18327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5CEA733-82D5-45FA-ACFF-53088EE6E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287" y="4674243"/>
                <a:ext cx="183274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CF68D5C0-509A-4D49-9EAF-2C08414B369B}"/>
                  </a:ext>
                </a:extLst>
              </p:cNvPr>
              <p:cNvSpPr txBox="1"/>
              <p:nvPr/>
            </p:nvSpPr>
            <p:spPr>
              <a:xfrm>
                <a:off x="12682651" y="5637691"/>
                <a:ext cx="4732770" cy="891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sub>
                          </m:sSub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CF68D5C0-509A-4D49-9EAF-2C08414B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651" y="5637691"/>
                <a:ext cx="4732770" cy="8911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08260ADB-7655-41FE-9D9C-4435A8384AC1}"/>
                  </a:ext>
                </a:extLst>
              </p:cNvPr>
              <p:cNvSpPr txBox="1"/>
              <p:nvPr/>
            </p:nvSpPr>
            <p:spPr>
              <a:xfrm>
                <a:off x="12682651" y="7061393"/>
                <a:ext cx="5644366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800" i="1">
                          <a:latin typeface="Cambria Math" panose="02040503050406030204" pitchFamily="18" charset="0"/>
                        </a:rPr>
                        <m:t>(−</m:t>
                      </m:r>
                      <m:d>
                        <m:d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CO" sz="28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08260ADB-7655-41FE-9D9C-4435A838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651" y="7061393"/>
                <a:ext cx="5644366" cy="11301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B6C01E3D-78BE-48A8-934E-39F9E78F5042}"/>
                  </a:ext>
                </a:extLst>
              </p:cNvPr>
              <p:cNvSpPr txBox="1"/>
              <p:nvPr/>
            </p:nvSpPr>
            <p:spPr>
              <a:xfrm>
                <a:off x="4315307" y="11002911"/>
                <a:ext cx="3673634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B6C01E3D-78BE-48A8-934E-39F9E78F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307" y="11002911"/>
                <a:ext cx="3673634" cy="884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6ABA6765-EC7E-4D27-ABED-6443438EF609}"/>
              </a:ext>
            </a:extLst>
          </p:cNvPr>
          <p:cNvSpPr txBox="1"/>
          <p:nvPr/>
        </p:nvSpPr>
        <p:spPr>
          <a:xfrm>
            <a:off x="8355685" y="11233520"/>
            <a:ext cx="191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/>
              <a:t>Reactancia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CA75DB1-78D3-485C-898E-8345E76A9FBF}"/>
                  </a:ext>
                </a:extLst>
              </p:cNvPr>
              <p:cNvSpPr txBox="1"/>
              <p:nvPr/>
            </p:nvSpPr>
            <p:spPr>
              <a:xfrm>
                <a:off x="12758287" y="8422183"/>
                <a:ext cx="4007507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CO" sz="2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s-CO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sz="28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CO" sz="2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s-CO" sz="28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CA75DB1-78D3-485C-898E-8345E76A9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287" y="8422183"/>
                <a:ext cx="4007507" cy="9681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FDD6B369-6CC2-4360-847C-23EA3DF87D74}"/>
                  </a:ext>
                </a:extLst>
              </p:cNvPr>
              <p:cNvSpPr txBox="1"/>
              <p:nvPr/>
            </p:nvSpPr>
            <p:spPr>
              <a:xfrm>
                <a:off x="12758287" y="10158131"/>
                <a:ext cx="19293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CO" sz="280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FDD6B369-6CC2-4360-847C-23EA3DF87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287" y="10158131"/>
                <a:ext cx="192931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D0CEDAC-9969-4BBB-83B1-2F34AAB90368}"/>
                  </a:ext>
                </a:extLst>
              </p:cNvPr>
              <p:cNvSpPr txBox="1"/>
              <p:nvPr/>
            </p:nvSpPr>
            <p:spPr>
              <a:xfrm>
                <a:off x="15049036" y="10158131"/>
                <a:ext cx="1635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=82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D0CEDAC-9969-4BBB-83B1-2F34AAB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036" y="10158131"/>
                <a:ext cx="163519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BA437B-8DE6-47FA-91AE-2CE56A825D8F}"/>
                  </a:ext>
                </a:extLst>
              </p:cNvPr>
              <p:cNvSpPr txBox="1"/>
              <p:nvPr/>
            </p:nvSpPr>
            <p:spPr>
              <a:xfrm>
                <a:off x="12758287" y="10925929"/>
                <a:ext cx="18481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3ABA437B-8DE6-47FA-91AE-2CE56A82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287" y="10925929"/>
                <a:ext cx="184813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uadroTexto 61">
            <a:extLst>
              <a:ext uri="{FF2B5EF4-FFF2-40B4-BE49-F238E27FC236}">
                <a16:creationId xmlns:a16="http://schemas.microsoft.com/office/drawing/2014/main" id="{37DB2FBB-DD34-41B5-8136-269F1F0DD59E}"/>
              </a:ext>
            </a:extLst>
          </p:cNvPr>
          <p:cNvSpPr txBox="1"/>
          <p:nvPr/>
        </p:nvSpPr>
        <p:spPr>
          <a:xfrm>
            <a:off x="19148568" y="2052363"/>
            <a:ext cx="412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/>
              <a:t>Switch abierto (corto)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660A5E3B-8B3E-4847-9183-93A5F28E3DDB}"/>
                  </a:ext>
                </a:extLst>
              </p:cNvPr>
              <p:cNvSpPr txBox="1"/>
              <p:nvPr/>
            </p:nvSpPr>
            <p:spPr>
              <a:xfrm>
                <a:off x="19072932" y="3168865"/>
                <a:ext cx="5099088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CO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660A5E3B-8B3E-4847-9183-93A5F28E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32" y="3168865"/>
                <a:ext cx="5099088" cy="8792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2A01C55A-8148-4AEF-BABE-BE1F8F2F941C}"/>
                  </a:ext>
                </a:extLst>
              </p:cNvPr>
              <p:cNvSpPr txBox="1"/>
              <p:nvPr/>
            </p:nvSpPr>
            <p:spPr>
              <a:xfrm>
                <a:off x="19148568" y="4650146"/>
                <a:ext cx="18327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2A01C55A-8148-4AEF-BABE-BE1F8F2F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568" y="4650146"/>
                <a:ext cx="183274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262E73D0-018B-4F5A-949A-BF9A97EF53EC}"/>
                  </a:ext>
                </a:extLst>
              </p:cNvPr>
              <p:cNvSpPr txBox="1"/>
              <p:nvPr/>
            </p:nvSpPr>
            <p:spPr>
              <a:xfrm>
                <a:off x="19072932" y="5613594"/>
                <a:ext cx="5456494" cy="891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sub>
                          </m:sSub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262E73D0-018B-4F5A-949A-BF9A97EF5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32" y="5613594"/>
                <a:ext cx="5456494" cy="8911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BFEC647F-232D-4D21-92FF-DB292782F6A0}"/>
                  </a:ext>
                </a:extLst>
              </p:cNvPr>
              <p:cNvSpPr txBox="1"/>
              <p:nvPr/>
            </p:nvSpPr>
            <p:spPr>
              <a:xfrm>
                <a:off x="19072932" y="7037296"/>
                <a:ext cx="4427943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BFEC647F-232D-4D21-92FF-DB29278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32" y="7037296"/>
                <a:ext cx="4427943" cy="11301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8DC8EB23-6326-4926-85F7-C60425301251}"/>
                  </a:ext>
                </a:extLst>
              </p:cNvPr>
              <p:cNvSpPr txBox="1"/>
              <p:nvPr/>
            </p:nvSpPr>
            <p:spPr>
              <a:xfrm>
                <a:off x="19148568" y="8398086"/>
                <a:ext cx="2750433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8DC8EB23-6326-4926-85F7-C6042530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568" y="8398086"/>
                <a:ext cx="2750433" cy="8799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ángulo 78">
            <a:extLst>
              <a:ext uri="{FF2B5EF4-FFF2-40B4-BE49-F238E27FC236}">
                <a16:creationId xmlns:a16="http://schemas.microsoft.com/office/drawing/2014/main" id="{19EA683A-507C-465C-AE7D-A8CFECD48056}"/>
              </a:ext>
            </a:extLst>
          </p:cNvPr>
          <p:cNvSpPr/>
          <p:nvPr/>
        </p:nvSpPr>
        <p:spPr>
          <a:xfrm>
            <a:off x="12444154" y="1849120"/>
            <a:ext cx="5882863" cy="10064357"/>
          </a:xfrm>
          <a:prstGeom prst="rect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12F4D50A-3C82-4CA4-AB5C-407ACB0BCDEA}"/>
              </a:ext>
            </a:extLst>
          </p:cNvPr>
          <p:cNvSpPr/>
          <p:nvPr/>
        </p:nvSpPr>
        <p:spPr>
          <a:xfrm>
            <a:off x="18868461" y="1849120"/>
            <a:ext cx="5660965" cy="10064357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468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796EE6-A4E3-4CDA-BF8C-C58D4B70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/>
              <a:t>Medición de calidad de energía de un inversor sincronizado con la línea comercial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1EDF3AB-5E65-4628-9113-5FD80F6A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9141" y="3857975"/>
            <a:ext cx="9985762" cy="763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/>
            <a:r>
              <a:rPr lang="es-CO" sz="4400"/>
              <a:t>Realizar el diseño e implementación del inversor sincronizado y medir las principales variables para determinar su funcionamiento. </a:t>
            </a:r>
            <a:endParaRPr lang="en-US"/>
          </a:p>
          <a:p>
            <a:pPr marL="419735" indent="-419735"/>
            <a:r>
              <a:rPr lang="es-CO" sz="4400"/>
              <a:t>Aplicaciones</a:t>
            </a:r>
          </a:p>
          <a:p>
            <a:pPr marL="1259840" lvl="1" indent="-419735"/>
            <a:r>
              <a:rPr lang="es-CO" sz="3650"/>
              <a:t>Fuente de poder ininterrumpida.</a:t>
            </a:r>
          </a:p>
          <a:p>
            <a:pPr marL="1259840" lvl="1" indent="-419735"/>
            <a:r>
              <a:rPr lang="es-CO" sz="3650"/>
              <a:t>Red de energía.</a:t>
            </a:r>
          </a:p>
          <a:p>
            <a:pPr marL="1259840" lvl="1" indent="-419735"/>
            <a:r>
              <a:rPr lang="es-CO" sz="3650">
                <a:solidFill>
                  <a:srgbClr val="FFC000"/>
                </a:solidFill>
              </a:rPr>
              <a:t>Paneles solares.</a:t>
            </a:r>
          </a:p>
          <a:p>
            <a:pPr marL="0" indent="0">
              <a:buNone/>
            </a:pPr>
            <a:endParaRPr lang="es-CO"/>
          </a:p>
        </p:txBody>
      </p:sp>
      <p:pic>
        <p:nvPicPr>
          <p:cNvPr id="2" name="Picture 2" descr="A picture containing grass, outdoor, fence, track&#10;&#10;Description generated with very high confidence">
            <a:extLst>
              <a:ext uri="{FF2B5EF4-FFF2-40B4-BE49-F238E27FC236}">
                <a16:creationId xmlns:a16="http://schemas.microsoft.com/office/drawing/2014/main" id="{5B1B2046-B56A-45FF-8A5B-7DD94B273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05" r="-1" b="2912"/>
          <a:stretch/>
        </p:blipFill>
        <p:spPr>
          <a:xfrm>
            <a:off x="1569347" y="4061444"/>
            <a:ext cx="11212937" cy="651600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D0A8D-CEBA-4335-9223-F2CA86D34D75}"/>
              </a:ext>
            </a:extLst>
          </p:cNvPr>
          <p:cNvSpPr txBox="1"/>
          <p:nvPr/>
        </p:nvSpPr>
        <p:spPr>
          <a:xfrm>
            <a:off x="14499775" y="11047728"/>
            <a:ext cx="75300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https://es.qwe.wiki/wiki/Power_inverter#Applications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274936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Simulación Integrador</a:t>
            </a:r>
          </a:p>
        </p:txBody>
      </p:sp>
      <p:pic>
        <p:nvPicPr>
          <p:cNvPr id="5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67E294E-B1D9-4435-8C47-B709A5A53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8" y="3517188"/>
            <a:ext cx="24695559" cy="5112000"/>
          </a:xfrm>
        </p:spPr>
      </p:pic>
    </p:spTree>
    <p:extLst>
      <p:ext uri="{BB962C8B-B14F-4D97-AF65-F5344CB8AC3E}">
        <p14:creationId xmlns:p14="http://schemas.microsoft.com/office/powerpoint/2010/main" val="892595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8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Comparador y multivibrador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9CACFC1-71DD-46BA-B9A3-B767A557E6D5}"/>
                  </a:ext>
                </a:extLst>
              </p:cNvPr>
              <p:cNvSpPr txBox="1"/>
              <p:nvPr/>
            </p:nvSpPr>
            <p:spPr>
              <a:xfrm>
                <a:off x="11379387" y="2987978"/>
                <a:ext cx="4853380" cy="938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9CACFC1-71DD-46BA-B9A3-B767A557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387" y="2987978"/>
                <a:ext cx="4853380" cy="9383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42D81B5-1037-4EF4-B0CA-2920FA792DD5}"/>
                  </a:ext>
                </a:extLst>
              </p:cNvPr>
              <p:cNvSpPr txBox="1"/>
              <p:nvPr/>
            </p:nvSpPr>
            <p:spPr>
              <a:xfrm>
                <a:off x="11376604" y="7314083"/>
                <a:ext cx="5045548" cy="938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42D81B5-1037-4EF4-B0CA-2920FA792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604" y="7314083"/>
                <a:ext cx="5045548" cy="938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ángulo 54">
            <a:extLst>
              <a:ext uri="{FF2B5EF4-FFF2-40B4-BE49-F238E27FC236}">
                <a16:creationId xmlns:a16="http://schemas.microsoft.com/office/drawing/2014/main" id="{B180EEB3-2FC0-4FAC-8BDC-A533427BB7B0}"/>
              </a:ext>
            </a:extLst>
          </p:cNvPr>
          <p:cNvSpPr/>
          <p:nvPr/>
        </p:nvSpPr>
        <p:spPr>
          <a:xfrm>
            <a:off x="11366764" y="2009582"/>
            <a:ext cx="5304275" cy="7864083"/>
          </a:xfrm>
          <a:prstGeom prst="rect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C86EED3B-17F4-41DB-8C0B-9B7D731B0F1C}"/>
                  </a:ext>
                </a:extLst>
              </p:cNvPr>
              <p:cNvSpPr txBox="1"/>
              <p:nvPr/>
            </p:nvSpPr>
            <p:spPr>
              <a:xfrm>
                <a:off x="17560247" y="1860557"/>
                <a:ext cx="2395656" cy="1005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C86EED3B-17F4-41DB-8C0B-9B7D731B0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0247" y="1860557"/>
                <a:ext cx="2395656" cy="1005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A3AB7AD8-DA00-4C1B-A0D7-C175D21270A2}"/>
                  </a:ext>
                </a:extLst>
              </p:cNvPr>
              <p:cNvSpPr txBox="1"/>
              <p:nvPr/>
            </p:nvSpPr>
            <p:spPr>
              <a:xfrm>
                <a:off x="21436617" y="2057960"/>
                <a:ext cx="27266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A3AB7AD8-DA00-4C1B-A0D7-C175D212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6617" y="2057960"/>
                <a:ext cx="272664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EEB6AA45-4420-438E-A378-0C43C3F1BB97}"/>
                  </a:ext>
                </a:extLst>
              </p:cNvPr>
              <p:cNvSpPr txBox="1"/>
              <p:nvPr/>
            </p:nvSpPr>
            <p:spPr>
              <a:xfrm>
                <a:off x="17432744" y="2966179"/>
                <a:ext cx="5244577" cy="1005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EEB6AA45-4420-438E-A378-0C43C3F1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2744" y="2966179"/>
                <a:ext cx="5244577" cy="1005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B22C621F-F741-4AAB-A7FB-40C79E61E99E}"/>
                  </a:ext>
                </a:extLst>
              </p:cNvPr>
              <p:cNvSpPr txBox="1"/>
              <p:nvPr/>
            </p:nvSpPr>
            <p:spPr>
              <a:xfrm>
                <a:off x="17619818" y="4899551"/>
                <a:ext cx="4478470" cy="1005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B22C621F-F741-4AAB-A7FB-40C79E61E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818" y="4899551"/>
                <a:ext cx="4478470" cy="1005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DACA2655-6C63-4354-B067-82C44596A460}"/>
                  </a:ext>
                </a:extLst>
              </p:cNvPr>
              <p:cNvSpPr txBox="1"/>
              <p:nvPr/>
            </p:nvSpPr>
            <p:spPr>
              <a:xfrm>
                <a:off x="19807557" y="4160518"/>
                <a:ext cx="1237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DACA2655-6C63-4354-B067-82C44596A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7557" y="4160518"/>
                <a:ext cx="1237326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18F52040-BDFA-4F39-BBCC-444DAEB9FCF9}"/>
                  </a:ext>
                </a:extLst>
              </p:cNvPr>
              <p:cNvSpPr txBox="1"/>
              <p:nvPr/>
            </p:nvSpPr>
            <p:spPr>
              <a:xfrm>
                <a:off x="17619818" y="6110908"/>
                <a:ext cx="29808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=13,5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18F52040-BDFA-4F39-BBCC-444DAEB9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818" y="6110908"/>
                <a:ext cx="2980816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D7AA7DEC-E37C-4ACC-A62C-4030DCC6AF62}"/>
                  </a:ext>
                </a:extLst>
              </p:cNvPr>
              <p:cNvSpPr txBox="1"/>
              <p:nvPr/>
            </p:nvSpPr>
            <p:spPr>
              <a:xfrm>
                <a:off x="21081423" y="6076871"/>
                <a:ext cx="32031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=−13,5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D7AA7DEC-E37C-4ACC-A62C-4030DCC6A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423" y="6076871"/>
                <a:ext cx="3203185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CEC988F7-7A5A-41C2-8D54-187EB88B7FF3}"/>
                  </a:ext>
                </a:extLst>
              </p:cNvPr>
              <p:cNvSpPr txBox="1"/>
              <p:nvPr/>
            </p:nvSpPr>
            <p:spPr>
              <a:xfrm>
                <a:off x="17580935" y="8280109"/>
                <a:ext cx="4776764" cy="1098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𝑜𝐻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=13,366</m:t>
                      </m:r>
                    </m:oMath>
                  </m:oMathPara>
                </a14:m>
                <a:endParaRPr lang="es-CO" sz="3200"/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CEC988F7-7A5A-41C2-8D54-187EB88B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0935" y="8280109"/>
                <a:ext cx="4776764" cy="10982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D053D5-8BF1-4465-BCFF-A1E9FDA999F4}"/>
                  </a:ext>
                </a:extLst>
              </p:cNvPr>
              <p:cNvSpPr txBox="1"/>
              <p:nvPr/>
            </p:nvSpPr>
            <p:spPr>
              <a:xfrm>
                <a:off x="17654434" y="9558179"/>
                <a:ext cx="4928522" cy="1098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s-CO" sz="3200" b="0" i="0" smtClean="0">
                          <a:latin typeface="Cambria Math" panose="02040503050406030204" pitchFamily="18" charset="0"/>
                        </a:rPr>
                        <m:t>=−13,366</m:t>
                      </m:r>
                    </m:oMath>
                  </m:oMathPara>
                </a14:m>
                <a:endParaRPr lang="es-CO" sz="3200"/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79D053D5-8BF1-4465-BCFF-A1E9FDA9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434" y="9558179"/>
                <a:ext cx="4928522" cy="109824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uadroTexto 71">
            <a:extLst>
              <a:ext uri="{FF2B5EF4-FFF2-40B4-BE49-F238E27FC236}">
                <a16:creationId xmlns:a16="http://schemas.microsoft.com/office/drawing/2014/main" id="{235C9193-D3ED-4387-B989-6A9B348337CB}"/>
              </a:ext>
            </a:extLst>
          </p:cNvPr>
          <p:cNvSpPr txBox="1"/>
          <p:nvPr/>
        </p:nvSpPr>
        <p:spPr>
          <a:xfrm>
            <a:off x="4941267" y="10142936"/>
            <a:ext cx="587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/>
              <a:t>Multivibrador Biestable - Inversor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2E85C0EE-901E-4257-B827-888CFF03B3F2}"/>
                  </a:ext>
                </a:extLst>
              </p:cNvPr>
              <p:cNvSpPr txBox="1"/>
              <p:nvPr/>
            </p:nvSpPr>
            <p:spPr>
              <a:xfrm>
                <a:off x="17823405" y="6992956"/>
                <a:ext cx="20747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2E85C0EE-901E-4257-B827-888CFF03B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405" y="6992956"/>
                <a:ext cx="2074735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CD32CBFB-91A7-4EC9-B6F4-5689400DECCB}"/>
                  </a:ext>
                </a:extLst>
              </p:cNvPr>
              <p:cNvSpPr txBox="1"/>
              <p:nvPr/>
            </p:nvSpPr>
            <p:spPr>
              <a:xfrm>
                <a:off x="17823405" y="7604565"/>
                <a:ext cx="16194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CD32CBFB-91A7-4EC9-B6F4-5689400D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405" y="7604565"/>
                <a:ext cx="1619482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C3D00681-8C66-408D-B4A4-A5ED5EF17062}"/>
                  </a:ext>
                </a:extLst>
              </p:cNvPr>
              <p:cNvSpPr txBox="1"/>
              <p:nvPr/>
            </p:nvSpPr>
            <p:spPr>
              <a:xfrm>
                <a:off x="20546447" y="6946160"/>
                <a:ext cx="44400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C3D00681-8C66-408D-B4A4-A5ED5EF17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447" y="6946160"/>
                <a:ext cx="4440062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C6D9617F-5A5D-4D00-9141-3E8A76A3456D}"/>
                  </a:ext>
                </a:extLst>
              </p:cNvPr>
              <p:cNvSpPr txBox="1"/>
              <p:nvPr/>
            </p:nvSpPr>
            <p:spPr>
              <a:xfrm>
                <a:off x="17400650" y="10878985"/>
                <a:ext cx="5810658" cy="627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s-CO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s-CO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s-CO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s-CO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O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s-CO" sz="3200" b="0" i="0" smtClean="0">
                          <a:latin typeface="Cambria Math" panose="02040503050406030204" pitchFamily="18" charset="0"/>
                        </a:rPr>
                        <m:t>=26,733</m:t>
                      </m:r>
                    </m:oMath>
                  </m:oMathPara>
                </a14:m>
                <a:endParaRPr lang="es-CO" sz="3200"/>
              </a:p>
            </p:txBody>
          </p:sp>
        </mc:Choice>
        <mc:Fallback xmlns=""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C6D9617F-5A5D-4D00-9141-3E8A76A3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650" y="10878985"/>
                <a:ext cx="5810658" cy="62709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ángulo 83">
            <a:extLst>
              <a:ext uri="{FF2B5EF4-FFF2-40B4-BE49-F238E27FC236}">
                <a16:creationId xmlns:a16="http://schemas.microsoft.com/office/drawing/2014/main" id="{11BA7BC2-3790-4C2D-9C60-E97BFD7C2FF8}"/>
              </a:ext>
            </a:extLst>
          </p:cNvPr>
          <p:cNvSpPr/>
          <p:nvPr/>
        </p:nvSpPr>
        <p:spPr>
          <a:xfrm>
            <a:off x="16902941" y="1694089"/>
            <a:ext cx="8083568" cy="10007574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3BFA5712-B32E-40CB-84A8-6FABF6051168}"/>
              </a:ext>
            </a:extLst>
          </p:cNvPr>
          <p:cNvGrpSpPr/>
          <p:nvPr/>
        </p:nvGrpSpPr>
        <p:grpSpPr>
          <a:xfrm>
            <a:off x="226405" y="1907994"/>
            <a:ext cx="10699537" cy="8153923"/>
            <a:chOff x="226405" y="1907994"/>
            <a:chExt cx="10699537" cy="8153923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61BC8F95-A94D-4279-9E06-31BF3F2FA3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405" y="1907994"/>
              <a:ext cx="10699537" cy="8153923"/>
              <a:chOff x="265783" y="3051799"/>
              <a:chExt cx="10875734" cy="8288199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8C0E11DB-ADF4-4137-98E4-263A6998B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783" y="3051799"/>
                <a:ext cx="10875734" cy="8288199"/>
              </a:xfrm>
              <a:prstGeom prst="rect">
                <a:avLst/>
              </a:prstGeom>
              <a:ln w="76200">
                <a:noFill/>
              </a:ln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232122F-4D78-4432-B26D-8A6746749463}"/>
                  </a:ext>
                </a:extLst>
              </p:cNvPr>
              <p:cNvSpPr/>
              <p:nvPr/>
            </p:nvSpPr>
            <p:spPr>
              <a:xfrm>
                <a:off x="383908" y="3179163"/>
                <a:ext cx="4244091" cy="7969483"/>
              </a:xfrm>
              <a:prstGeom prst="rect">
                <a:avLst/>
              </a:prstGeom>
              <a:noFill/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0C2FA99-86E4-459F-907D-AFC7B84C9527}"/>
                  </a:ext>
                </a:extLst>
              </p:cNvPr>
              <p:cNvSpPr/>
              <p:nvPr/>
            </p:nvSpPr>
            <p:spPr>
              <a:xfrm>
                <a:off x="4765811" y="3179162"/>
                <a:ext cx="6177635" cy="7969484"/>
              </a:xfrm>
              <a:prstGeom prst="rect">
                <a:avLst/>
              </a:prstGeom>
              <a:noFill/>
              <a:ln w="1016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uadroTexto 85">
                  <a:extLst>
                    <a:ext uri="{FF2B5EF4-FFF2-40B4-BE49-F238E27FC236}">
                      <a16:creationId xmlns:a16="http://schemas.microsoft.com/office/drawing/2014/main" id="{E69B49F0-954C-40B9-8D63-EB637B2B01A9}"/>
                    </a:ext>
                  </a:extLst>
                </p:cNvPr>
                <p:cNvSpPr txBox="1"/>
                <p:nvPr/>
              </p:nvSpPr>
              <p:spPr>
                <a:xfrm>
                  <a:off x="7349828" y="6110908"/>
                  <a:ext cx="557800" cy="494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s-CO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es-CO" sz="2400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CuadroTexto 85">
                  <a:extLst>
                    <a:ext uri="{FF2B5EF4-FFF2-40B4-BE49-F238E27FC236}">
                      <a16:creationId xmlns:a16="http://schemas.microsoft.com/office/drawing/2014/main" id="{E69B49F0-954C-40B9-8D63-EB637B2B0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828" y="6110908"/>
                  <a:ext cx="557800" cy="494751"/>
                </a:xfrm>
                <a:prstGeom prst="rect">
                  <a:avLst/>
                </a:prstGeom>
                <a:blipFill>
                  <a:blip r:embed="rId18"/>
                  <a:stretch>
                    <a:fillRect l="-1099" b="-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56BF152E-E1AA-4CD1-8F7F-F0C5A0F115A1}"/>
                    </a:ext>
                  </a:extLst>
                </p:cNvPr>
                <p:cNvSpPr txBox="1"/>
                <p:nvPr/>
              </p:nvSpPr>
              <p:spPr>
                <a:xfrm>
                  <a:off x="7317466" y="5120747"/>
                  <a:ext cx="5578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s-CO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es-CO" sz="2400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56BF152E-E1AA-4CD1-8F7F-F0C5A0F11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7466" y="5120747"/>
                  <a:ext cx="557800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217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42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622" y="1136383"/>
            <a:ext cx="9811884" cy="2716530"/>
          </a:xfrm>
        </p:spPr>
        <p:txBody>
          <a:bodyPr>
            <a:normAutofit/>
          </a:bodyPr>
          <a:lstStyle/>
          <a:p>
            <a:pPr algn="ctr"/>
            <a:r>
              <a:rPr lang="es-CO" sz="8000" b="1"/>
              <a:t>Transistor BJT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00501-05D7-4AC2-B73E-C2D0B942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9622" y="4132911"/>
            <a:ext cx="9811882" cy="650708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CO" sz="3400"/>
              <a:t>Esta parte del circuito contiene dos diodos que limitan el voltaje entre el -0.7V y 0.7V, el que limita el voltaje a -0.7V es el D1, y el BJT va a entrar en 2 etapas: en corte y saturación. Mientras este en corte va a conducir el voltaje de su diodo interno, en este caso 0.7V, pero si al contrario esta en saturación el voltaje será el diodo de V1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09EC06-3F9C-489C-94CE-C940BB22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49" y="855522"/>
            <a:ext cx="11009156" cy="46152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F2BAE2-0F09-42AB-905C-4D9A2AEE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48" y="5470814"/>
            <a:ext cx="5477852" cy="6210895"/>
          </a:xfrm>
          <a:prstGeom prst="rect">
            <a:avLst/>
          </a:prstGeom>
        </p:spPr>
      </p:pic>
      <p:pic>
        <p:nvPicPr>
          <p:cNvPr id="52" name="image10.png">
            <a:extLst>
              <a:ext uri="{FF2B5EF4-FFF2-40B4-BE49-F238E27FC236}">
                <a16:creationId xmlns:a16="http://schemas.microsoft.com/office/drawing/2014/main" id="{CD68F1B1-49A0-482D-BC79-948926E776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00800" y="5470814"/>
            <a:ext cx="5531305" cy="62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99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48B17-A140-4097-AE7C-D1E5B035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7" y="0"/>
            <a:ext cx="20474976" cy="2716530"/>
          </a:xfrm>
        </p:spPr>
        <p:txBody>
          <a:bodyPr/>
          <a:lstStyle/>
          <a:p>
            <a:r>
              <a:rPr lang="es-CO"/>
              <a:t>Resultados  de la simulación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41F7A5-D95C-455D-B6F1-C26F965A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53" y="2222032"/>
            <a:ext cx="22387668" cy="468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3F5FD4-5886-4393-9C93-C0A0333FA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53" y="7442652"/>
            <a:ext cx="2237106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8" y="0"/>
            <a:ext cx="20474979" cy="2724359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RECORTADOR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00501-05D7-4AC2-B73E-C2D0B942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010" y="11404061"/>
            <a:ext cx="9898983" cy="1230397"/>
          </a:xfrm>
        </p:spPr>
        <p:txBody>
          <a:bodyPr anchor="t">
            <a:normAutofit/>
          </a:bodyPr>
          <a:lstStyle/>
          <a:p>
            <a:r>
              <a:rPr lang="es-CO" err="1"/>
              <a:t>Vdc</a:t>
            </a:r>
            <a:r>
              <a:rPr lang="es-CO"/>
              <a:t> = 2/3Vp_triangulo =6,667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5455DF5-C627-460D-9B0B-DB03C7A95C74}"/>
                  </a:ext>
                </a:extLst>
              </p:cNvPr>
              <p:cNvSpPr txBox="1"/>
              <p:nvPr/>
            </p:nvSpPr>
            <p:spPr>
              <a:xfrm>
                <a:off x="11578993" y="4035992"/>
                <a:ext cx="11940769" cy="1098506"/>
              </a:xfrm>
              <a:prstGeom prst="rect">
                <a:avLst/>
              </a:prstGeom>
              <a:noFill/>
              <a:ln w="889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𝑼</m:t>
                                        </m:r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−15,  </m:t>
                                </m:r>
                                <m:sSub>
                                  <m:sSubPr>
                                    <m:ctrlP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  →</m:t>
                                    </m:r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𝑜𝑛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𝑼</m:t>
                                        </m:r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  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𝑓𝑓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5455DF5-C627-460D-9B0B-DB03C7A95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993" y="4035992"/>
                <a:ext cx="11940769" cy="1098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889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4CC6AD4-0796-4218-B995-6BED90E79C7E}"/>
                  </a:ext>
                </a:extLst>
              </p:cNvPr>
              <p:cNvSpPr txBox="1"/>
              <p:nvPr/>
            </p:nvSpPr>
            <p:spPr>
              <a:xfrm>
                <a:off x="11668832" y="9122988"/>
                <a:ext cx="12043233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s-CO" sz="32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𝑼</m:t>
                                        </m:r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−15,  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𝑜𝑓𝑓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𝑼</m:t>
                                        </m:r>
                                        <m:r>
                                          <a:rPr lang="es-CO" sz="3200" b="1" i="1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b="0" i="1" smtClean="0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s-CO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𝑇𝑟𝑖𝑎𝑛𝑔𝑢𝑙𝑜</m:t>
                                    </m:r>
                                  </m:sub>
                                </m:sSub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s-CO" sz="3200" i="1">
                                        <a:latin typeface="Cambria Math" panose="02040503050406030204" pitchFamily="18" charset="0"/>
                                      </a:rPr>
                                      <m:t>𝑜𝑛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4CC6AD4-0796-4218-B995-6BED90E79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832" y="9122988"/>
                <a:ext cx="12043233" cy="1098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858A14CF-0BD1-4AE9-84CD-32D09C4A1628}"/>
              </a:ext>
            </a:extLst>
          </p:cNvPr>
          <p:cNvSpPr txBox="1"/>
          <p:nvPr/>
        </p:nvSpPr>
        <p:spPr>
          <a:xfrm>
            <a:off x="11954437" y="6205086"/>
            <a:ext cx="5126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Diodo encendido, el circuito funciona como un seguidor de voltaje con ganancia unitaria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66DB71-BEA2-4F1D-BA90-A3B3B285C42E}"/>
              </a:ext>
            </a:extLst>
          </p:cNvPr>
          <p:cNvSpPr txBox="1"/>
          <p:nvPr/>
        </p:nvSpPr>
        <p:spPr>
          <a:xfrm>
            <a:off x="19078371" y="6178709"/>
            <a:ext cx="5126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Diodo Apagado (polarización inversa), el circuito presenta en la salida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3C59402-CC4C-4FAE-ABB0-C4CD20F0A77A}"/>
              </a:ext>
            </a:extLst>
          </p:cNvPr>
          <p:cNvGrpSpPr>
            <a:grpSpLocks noChangeAspect="1"/>
          </p:cNvGrpSpPr>
          <p:nvPr/>
        </p:nvGrpSpPr>
        <p:grpSpPr>
          <a:xfrm>
            <a:off x="376987" y="2364634"/>
            <a:ext cx="11197368" cy="8856000"/>
            <a:chOff x="383908" y="2994554"/>
            <a:chExt cx="10578971" cy="836691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C08940B-DF25-42C0-A8C2-69FDF2DD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08" y="2994554"/>
              <a:ext cx="10578971" cy="8366912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DAF152B-C9E2-4ED1-8AEB-FF8DFE3BC1D0}"/>
                </a:ext>
              </a:extLst>
            </p:cNvPr>
            <p:cNvSpPr/>
            <p:nvPr/>
          </p:nvSpPr>
          <p:spPr>
            <a:xfrm>
              <a:off x="3745523" y="3596248"/>
              <a:ext cx="4079631" cy="3983111"/>
            </a:xfrm>
            <a:prstGeom prst="rect">
              <a:avLst/>
            </a:prstGeom>
            <a:noFill/>
            <a:ln w="1016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5C79E5E-E6B4-4577-8AB3-1344F6777577}"/>
                </a:ext>
              </a:extLst>
            </p:cNvPr>
            <p:cNvSpPr/>
            <p:nvPr/>
          </p:nvSpPr>
          <p:spPr>
            <a:xfrm>
              <a:off x="3740422" y="6827520"/>
              <a:ext cx="4079631" cy="4459848"/>
            </a:xfrm>
            <a:prstGeom prst="rect">
              <a:avLst/>
            </a:prstGeom>
            <a:noFill/>
            <a:ln w="1016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250DB30E-1BC6-4E75-B4EF-2B4268C8D806}"/>
                    </a:ext>
                  </a:extLst>
                </p:cNvPr>
                <p:cNvSpPr txBox="1"/>
                <p:nvPr/>
              </p:nvSpPr>
              <p:spPr>
                <a:xfrm>
                  <a:off x="6043527" y="4348539"/>
                  <a:ext cx="1171947" cy="562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CO" sz="2800" b="1"/>
                </a:p>
              </p:txBody>
            </p:sp>
          </mc:Choice>
          <mc:Fallback xmlns="">
            <p:sp>
              <p:nvSpPr>
                <p:cNvPr id="57" name="CuadroTexto 56">
                  <a:extLst>
                    <a:ext uri="{FF2B5EF4-FFF2-40B4-BE49-F238E27FC236}">
                      <a16:creationId xmlns:a16="http://schemas.microsoft.com/office/drawing/2014/main" id="{250DB30E-1BC6-4E75-B4EF-2B4268C8D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27" y="4348539"/>
                  <a:ext cx="1171947" cy="5629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DFB383E2-67D3-46C3-A9C4-B957C31174AE}"/>
                    </a:ext>
                  </a:extLst>
                </p:cNvPr>
                <p:cNvSpPr txBox="1"/>
                <p:nvPr/>
              </p:nvSpPr>
              <p:spPr>
                <a:xfrm>
                  <a:off x="5780237" y="10058091"/>
                  <a:ext cx="1171947" cy="562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b>
                                <m: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s-CO" sz="2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CO" sz="2800" b="1"/>
                </a:p>
              </p:txBody>
            </p:sp>
          </mc:Choice>
          <mc:Fallback xmlns=""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DFB383E2-67D3-46C3-A9C4-B957C3117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237" y="10058091"/>
                  <a:ext cx="1171947" cy="5629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1971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274936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Simulación del recortador</a:t>
            </a:r>
          </a:p>
        </p:txBody>
      </p:sp>
      <p:pic>
        <p:nvPicPr>
          <p:cNvPr id="6" name="Picture 6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79C1C3A4-616D-437B-AEDB-6A2A8B7A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87" y="4177088"/>
            <a:ext cx="24322200" cy="5508000"/>
          </a:xfrm>
        </p:spPr>
      </p:pic>
    </p:spTree>
    <p:extLst>
      <p:ext uri="{BB962C8B-B14F-4D97-AF65-F5344CB8AC3E}">
        <p14:creationId xmlns:p14="http://schemas.microsoft.com/office/powerpoint/2010/main" val="377142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0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7800" b="1"/>
              <a:t>Integrador</a:t>
            </a:r>
          </a:p>
        </p:txBody>
      </p:sp>
      <p:pic>
        <p:nvPicPr>
          <p:cNvPr id="4" name="Picture 4" descr="A picture containing different, clock, photo, hanging&#10;&#10;Description generated with very high confidence">
            <a:extLst>
              <a:ext uri="{FF2B5EF4-FFF2-40B4-BE49-F238E27FC236}">
                <a16:creationId xmlns:a16="http://schemas.microsoft.com/office/drawing/2014/main" id="{0DE1B268-C810-4041-A56F-50E265A8E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5" t="7703" r="10937" b="2353"/>
          <a:stretch/>
        </p:blipFill>
        <p:spPr>
          <a:xfrm>
            <a:off x="429774" y="2440241"/>
            <a:ext cx="12555475" cy="7740000"/>
          </a:xfrm>
        </p:spPr>
      </p:pic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A2E38B-5E21-4639-BA38-C9B9A096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545" y="5155421"/>
            <a:ext cx="4547109" cy="356826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3459B7A-C5C5-4450-85FE-F73F47CD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180" y="9766540"/>
            <a:ext cx="8245377" cy="666488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10471EE-1407-4BC6-8A0D-95579D6FA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9542" y="3140984"/>
            <a:ext cx="6434823" cy="114177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1C0E4DB-590F-48C0-B7F6-728AC0FFA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7564" y="10887573"/>
            <a:ext cx="12372011" cy="7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3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36058-2A52-45F1-85B9-B09D1FDE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9" y="0"/>
            <a:ext cx="20474975" cy="2716530"/>
          </a:xfrm>
        </p:spPr>
        <p:txBody>
          <a:bodyPr>
            <a:normAutofit/>
          </a:bodyPr>
          <a:lstStyle/>
          <a:p>
            <a:r>
              <a:rPr lang="es-CO" b="1"/>
              <a:t>Acondicionamiento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AB0D384-2D50-443A-85F5-6B195079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6577" y="4132911"/>
            <a:ext cx="5485416" cy="65216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/>
              <a:t>El circuito de acondicionamiento es para cumplir con los requisitos de entrada del VCO al inversor por lo tanto se debe buscar que la señal seno sea igual a 2.5Vp.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895F78C-B568-4330-80A7-154D689D2C28}"/>
                  </a:ext>
                </a:extLst>
              </p:cNvPr>
              <p:cNvSpPr/>
              <p:nvPr/>
            </p:nvSpPr>
            <p:spPr>
              <a:xfrm>
                <a:off x="16415647" y="4195267"/>
                <a:ext cx="7576113" cy="1475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4000" i="1"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s-CO" sz="4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  <m:r>
                                <a:rPr lang="es-CO" sz="4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4000" i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4000" i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  <m:r>
                                <a:rPr lang="es-CO" sz="4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4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sz="4000" i="0"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CO" sz="4000" i="0">
                          <a:latin typeface="Cambria Math" panose="02040503050406030204" pitchFamily="18" charset="0"/>
                        </a:rPr>
                        <m:t>=1.364 </m:t>
                      </m:r>
                      <m:r>
                        <a:rPr lang="es-CO" sz="40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CO" sz="4000"/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895F78C-B568-4330-80A7-154D689D2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647" y="4195267"/>
                <a:ext cx="7576113" cy="1475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870DBAA1-4960-4B59-90B9-6C4B1BC07CF8}"/>
                  </a:ext>
                </a:extLst>
              </p:cNvPr>
              <p:cNvSpPr/>
              <p:nvPr/>
            </p:nvSpPr>
            <p:spPr>
              <a:xfrm>
                <a:off x="16693349" y="8463568"/>
                <a:ext cx="488903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4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CO" sz="40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4000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</m:sub>
                    </m:sSub>
                  </m:oMath>
                </a14:m>
                <a:r>
                  <a:rPr lang="es-CO" sz="400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4000" b="0" i="1" smtClean="0">
                            <a:latin typeface="Cambria Math" panose="02040503050406030204" pitchFamily="18" charset="0"/>
                          </a:rPr>
                          <m:t>1.364</m:t>
                        </m:r>
                        <m:r>
                          <a:rPr lang="es-CO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4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CO" sz="4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s-CO" sz="4000"/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870DBAA1-4960-4B59-90B9-6C4B1BC0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349" y="8463568"/>
                <a:ext cx="4889031" cy="707886"/>
              </a:xfrm>
              <a:prstGeom prst="rect">
                <a:avLst/>
              </a:prstGeom>
              <a:blipFill>
                <a:blip r:embed="rId4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724EAB16-E191-414D-921A-0C8165C16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65" y="2716530"/>
            <a:ext cx="8352000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44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86B1B-1028-4A2B-AC3B-1CE08954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8" y="0"/>
            <a:ext cx="20474976" cy="2716530"/>
          </a:xfrm>
        </p:spPr>
        <p:txBody>
          <a:bodyPr/>
          <a:lstStyle/>
          <a:p>
            <a:r>
              <a:rPr lang="es-CO" b="1"/>
              <a:t>Resultado acondicionamiento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A27342-8DA3-4E41-AF08-AAB4F537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99" y="2460080"/>
            <a:ext cx="23485173" cy="48397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155DBB-1FC4-4DA4-99BF-38D826C1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00" y="7600955"/>
            <a:ext cx="23485173" cy="490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1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7946" y="1136383"/>
            <a:ext cx="6376244" cy="2716530"/>
          </a:xfrm>
        </p:spPr>
        <p:txBody>
          <a:bodyPr>
            <a:normAutofit/>
          </a:bodyPr>
          <a:lstStyle/>
          <a:p>
            <a:r>
              <a:rPr lang="es-CO" sz="7200" b="1"/>
              <a:t>MEDIDOR DE CALIDAD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BBE288-1408-4C4E-A8E0-3CFE3490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7946" y="4132911"/>
            <a:ext cx="6376246" cy="65070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CO" sz="3200"/>
              <a:t>Esta etapa del proyecto tiene el fin de medir y analizar la calidad de energía en la salida del inversor, mediante un módulo de adquisición.</a:t>
            </a:r>
          </a:p>
          <a:p>
            <a:pPr marL="0" indent="0">
              <a:buNone/>
            </a:pPr>
            <a:r>
              <a:rPr lang="es-CO" sz="3200"/>
              <a:t>Las variables a medir son: </a:t>
            </a:r>
          </a:p>
          <a:p>
            <a:pPr marL="419735" indent="-419735"/>
            <a:r>
              <a:rPr lang="es-CO" sz="3200"/>
              <a:t>Voltaje RMS.</a:t>
            </a:r>
          </a:p>
          <a:p>
            <a:pPr marL="419735" indent="-419735"/>
            <a:r>
              <a:rPr lang="es-CO" sz="3200"/>
              <a:t>Corriente RMS.</a:t>
            </a:r>
          </a:p>
          <a:p>
            <a:pPr marL="419735" indent="-419735"/>
            <a:r>
              <a:rPr lang="es-CO" sz="3200"/>
              <a:t>THD del voltaje.</a:t>
            </a:r>
          </a:p>
          <a:p>
            <a:pPr marL="419735" indent="-419735"/>
            <a:r>
              <a:rPr lang="es-CO" sz="3200"/>
              <a:t>THD de la corriente.</a:t>
            </a:r>
          </a:p>
        </p:txBody>
      </p:sp>
      <p:pic>
        <p:nvPicPr>
          <p:cNvPr id="9" name="Picture 9" descr="A picture containing table, sitting, white&#10;&#10;Description generated with very high confidence">
            <a:extLst>
              <a:ext uri="{FF2B5EF4-FFF2-40B4-BE49-F238E27FC236}">
                <a16:creationId xmlns:a16="http://schemas.microsoft.com/office/drawing/2014/main" id="{3C842065-924A-430E-A151-B13131083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3" r="-1" b="5656"/>
          <a:stretch/>
        </p:blipFill>
        <p:spPr>
          <a:xfrm>
            <a:off x="-11568" y="10"/>
            <a:ext cx="15622952" cy="125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796EE6-A4E3-4CDA-BF8C-C58D4B70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680" y="1950855"/>
            <a:ext cx="7466495" cy="8650830"/>
          </a:xfrm>
        </p:spPr>
        <p:txBody>
          <a:bodyPr>
            <a:normAutofit/>
          </a:bodyPr>
          <a:lstStyle/>
          <a:p>
            <a:pPr algn="ctr"/>
            <a:r>
              <a:rPr lang="es-CO" sz="7800"/>
              <a:t>Requerimientos</a:t>
            </a:r>
            <a:br>
              <a:rPr lang="es-CO" sz="7800"/>
            </a:br>
            <a:r>
              <a:rPr lang="es-CO" sz="7800"/>
              <a:t>del proyecto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1EDF3AB-5E65-4628-9113-5FD80F6A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0089" y="1989161"/>
            <a:ext cx="11887388" cy="8650830"/>
          </a:xfrm>
        </p:spPr>
        <p:txBody>
          <a:bodyPr anchor="ctr">
            <a:normAutofit/>
          </a:bodyPr>
          <a:lstStyle/>
          <a:p>
            <a:pPr marL="419735" indent="-419735"/>
            <a:r>
              <a:rPr lang="es-CO" sz="3500"/>
              <a:t>Inversor</a:t>
            </a:r>
          </a:p>
          <a:p>
            <a:pPr marL="1259840" lvl="1" indent="-419735"/>
            <a:r>
              <a:rPr lang="es-CO" sz="3500">
                <a:ea typeface="+mn-lt"/>
                <a:cs typeface="+mn-lt"/>
              </a:rPr>
              <a:t>Vo = 9 VRMS  ± 2%</a:t>
            </a:r>
            <a:endParaRPr lang="en-US" sz="3500">
              <a:ea typeface="+mn-lt"/>
              <a:cs typeface="+mn-lt"/>
            </a:endParaRPr>
          </a:p>
          <a:p>
            <a:pPr marL="1259840" lvl="1" indent="-419735"/>
            <a:r>
              <a:rPr lang="es-CO" sz="3500">
                <a:ea typeface="+mn-lt"/>
                <a:cs typeface="+mn-lt"/>
              </a:rPr>
              <a:t>Fo = 60 Hz ± 5%</a:t>
            </a:r>
            <a:endParaRPr lang="en-US" sz="3500">
              <a:ea typeface="+mn-lt"/>
              <a:cs typeface="+mn-lt"/>
            </a:endParaRPr>
          </a:p>
          <a:p>
            <a:pPr marL="1259840" lvl="1" indent="-419735"/>
            <a:r>
              <a:rPr lang="es-CO" sz="3500">
                <a:ea typeface="+mn-lt"/>
                <a:cs typeface="+mn-lt"/>
              </a:rPr>
              <a:t>Po = 15 W</a:t>
            </a:r>
            <a:endParaRPr lang="es-CO">
              <a:ea typeface="+mn-lt"/>
              <a:cs typeface="+mn-lt"/>
            </a:endParaRPr>
          </a:p>
          <a:p>
            <a:pPr marL="419735" indent="-419735"/>
            <a:r>
              <a:rPr lang="es-CO" sz="3500"/>
              <a:t>Sincronización </a:t>
            </a:r>
          </a:p>
          <a:p>
            <a:pPr marL="1259840" lvl="1" indent="-419735"/>
            <a:r>
              <a:rPr lang="es-CO" sz="3500">
                <a:ea typeface="+mn-lt"/>
                <a:cs typeface="+mn-lt"/>
              </a:rPr>
              <a:t>Enganche Fo = 60 Hz ± 5% (57 Hz – 63 Hz)</a:t>
            </a:r>
            <a:endParaRPr lang="en-US" sz="3500">
              <a:ea typeface="+mn-lt"/>
              <a:cs typeface="+mn-lt"/>
            </a:endParaRPr>
          </a:p>
          <a:p>
            <a:pPr marL="419735" indent="-419735"/>
            <a:r>
              <a:rPr lang="es-CO" sz="3500"/>
              <a:t>Medición de calidad.</a:t>
            </a:r>
          </a:p>
          <a:p>
            <a:pPr marL="1259840" lvl="1" indent="-419735"/>
            <a:r>
              <a:rPr lang="es-CO" sz="3500">
                <a:ea typeface="+mn-lt"/>
                <a:cs typeface="+mn-lt"/>
              </a:rPr>
              <a:t>Medición con módulo de adquisición </a:t>
            </a:r>
          </a:p>
          <a:p>
            <a:pPr marL="1259840" lvl="1" indent="-419735"/>
            <a:r>
              <a:rPr lang="es-CO" sz="3500"/>
              <a:t>Acondionamiento  de entrada de voltaje y corriente.</a:t>
            </a:r>
          </a:p>
          <a:p>
            <a:pPr marL="1259840" lvl="1" indent="-419735"/>
            <a:r>
              <a:rPr lang="es-CO" sz="3500"/>
              <a:t>Rango dinamico de 80 dB</a:t>
            </a:r>
          </a:p>
          <a:p>
            <a:pPr marL="1259840" lvl="1" indent="-419735"/>
            <a:r>
              <a:rPr lang="es-CO" sz="3500"/>
              <a:t>Variables a medir Vo (RMS), Io (RMS) y THD para estas. </a:t>
            </a:r>
          </a:p>
          <a:p>
            <a:pPr marL="1259840" lvl="1" indent="-419735"/>
            <a:endParaRPr lang="es-CO" sz="2750"/>
          </a:p>
        </p:txBody>
      </p:sp>
    </p:spTree>
    <p:extLst>
      <p:ext uri="{BB962C8B-B14F-4D97-AF65-F5344CB8AC3E}">
        <p14:creationId xmlns:p14="http://schemas.microsoft.com/office/powerpoint/2010/main" val="86430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93D4-B520-46EE-A196-281B2B16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23" y="1136383"/>
            <a:ext cx="7197077" cy="2716530"/>
          </a:xfrm>
        </p:spPr>
        <p:txBody>
          <a:bodyPr>
            <a:normAutofit/>
          </a:bodyPr>
          <a:lstStyle/>
          <a:p>
            <a:r>
              <a:rPr lang="es-CO" sz="7200" b="1"/>
              <a:t>DAQ NI-</a:t>
            </a:r>
            <a:r>
              <a:rPr lang="es-CO" sz="7200" b="1" err="1"/>
              <a:t>usb</a:t>
            </a:r>
            <a:r>
              <a:rPr lang="es-CO" sz="7200" b="1"/>
              <a:t> 6211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A156FEE-03E5-47A1-A82E-4C5B4252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923" y="3563951"/>
            <a:ext cx="7197077" cy="6507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4400"/>
              <a:t>Para digitalizar la señal se piensa utilizar 2 entradas analógicas y 2 pines de tierra, la señal se procesará en la aplicación de </a:t>
            </a:r>
            <a:r>
              <a:rPr lang="es-CO" sz="4400" err="1"/>
              <a:t>Labview</a:t>
            </a:r>
            <a:r>
              <a:rPr lang="es-CO" sz="440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4BF87C-9104-4103-8671-0B2EEC35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066417" y="2567589"/>
            <a:ext cx="4270845" cy="13421644"/>
          </a:xfrm>
          <a:prstGeom prst="rect">
            <a:avLst/>
          </a:prstGeom>
          <a:ln w="101600">
            <a:solidFill>
              <a:schemeClr val="bg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895F1-02FD-4633-A831-49B57A35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712" y="819085"/>
            <a:ext cx="6070949" cy="6323905"/>
          </a:xfrm>
          <a:prstGeom prst="rect">
            <a:avLst/>
          </a:prstGeom>
          <a:ln w="101600">
            <a:solidFill>
              <a:schemeClr val="bg1"/>
            </a:solidFill>
          </a:ln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C0E77A5-AA65-4D1C-9912-65DFB3A9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750" y="819085"/>
            <a:ext cx="7377961" cy="6323903"/>
          </a:xfrm>
          <a:prstGeom prst="rect">
            <a:avLst/>
          </a:prstGeom>
          <a:ln w="1016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57990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DD7-0382-4B7A-807E-F10ECDA2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499" y="0"/>
            <a:ext cx="20474976" cy="2716530"/>
          </a:xfrm>
        </p:spPr>
        <p:txBody>
          <a:bodyPr>
            <a:normAutofit/>
          </a:bodyPr>
          <a:lstStyle/>
          <a:p>
            <a:pPr algn="ctr"/>
            <a:r>
              <a:rPr lang="es-CO" sz="7200" b="1"/>
              <a:t>Diseño - ESQUEMATICOS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B667-CFBB-4BBA-9FA6-4ED25219D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216" y="2394167"/>
            <a:ext cx="5682642" cy="12068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800" b="1"/>
              <a:t>Resistencia shunt</a:t>
            </a:r>
            <a:endParaRPr lang="en-US" sz="4800" b="1">
              <a:ea typeface="+mn-lt"/>
              <a:cs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00DF72-484B-4287-A92D-42A5901A3542}"/>
              </a:ext>
            </a:extLst>
          </p:cNvPr>
          <p:cNvSpPr txBox="1">
            <a:spLocks/>
          </p:cNvSpPr>
          <p:nvPr/>
        </p:nvSpPr>
        <p:spPr>
          <a:xfrm>
            <a:off x="17014035" y="2387183"/>
            <a:ext cx="5682642" cy="1206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20007" indent="-420007" algn="l" defTabSz="1680027" rtl="0" eaLnBrk="1" latinLnBrk="0" hangingPunct="1">
              <a:lnSpc>
                <a:spcPct val="120000"/>
              </a:lnSpc>
              <a:spcBef>
                <a:spcPts val="1837"/>
              </a:spcBef>
              <a:buSzPct val="125000"/>
              <a:buFont typeface="Arial" panose="020B0604020202020204" pitchFamily="34" charset="0"/>
              <a:buChar char="•"/>
              <a:defRPr sz="44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60020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00034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40047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80061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62007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60088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00102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4011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/>
              <a:t>Filtro antialiasing</a:t>
            </a:r>
            <a:endParaRPr lang="en-US" sz="4800" b="1">
              <a:ea typeface="+mn-lt"/>
              <a:cs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C0BACF-09E0-4318-9BC4-8209CAFE87A9}"/>
              </a:ext>
            </a:extLst>
          </p:cNvPr>
          <p:cNvSpPr txBox="1">
            <a:spLocks/>
          </p:cNvSpPr>
          <p:nvPr/>
        </p:nvSpPr>
        <p:spPr>
          <a:xfrm>
            <a:off x="8324679" y="2407427"/>
            <a:ext cx="5682642" cy="1206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20007" indent="-420007" algn="l" defTabSz="1680027" rtl="0" eaLnBrk="1" latinLnBrk="0" hangingPunct="1">
              <a:lnSpc>
                <a:spcPct val="120000"/>
              </a:lnSpc>
              <a:spcBef>
                <a:spcPts val="1837"/>
              </a:spcBef>
              <a:buSzPct val="125000"/>
              <a:buFont typeface="Arial" panose="020B0604020202020204" pitchFamily="34" charset="0"/>
              <a:buChar char="•"/>
              <a:defRPr sz="44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60020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00034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40047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80061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62007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60088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00102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4011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4800" b="1">
                <a:ea typeface="+mn-lt"/>
                <a:cs typeface="+mn-lt"/>
              </a:rPr>
              <a:t>Acondicionamiento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BF117F67-EFDE-44DC-A71A-54254E85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933735" y="1500471"/>
            <a:ext cx="3843243" cy="10332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7C4628-D26C-40C3-947F-EDE21ACB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72" y="3614319"/>
            <a:ext cx="6827710" cy="676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0DB726-5717-41E2-AADE-F1C844A7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16" y="6666471"/>
            <a:ext cx="4021953" cy="23551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0818CA-D013-41BF-B780-E71F3E283B31}"/>
              </a:ext>
            </a:extLst>
          </p:cNvPr>
          <p:cNvSpPr txBox="1"/>
          <p:nvPr/>
        </p:nvSpPr>
        <p:spPr>
          <a:xfrm>
            <a:off x="2394069" y="3871415"/>
            <a:ext cx="4021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/>
              <a:t>Esta resistencia se escoge por medio de la ecuación de ley de ohm. </a:t>
            </a:r>
          </a:p>
        </p:txBody>
      </p:sp>
    </p:spTree>
    <p:extLst>
      <p:ext uri="{BB962C8B-B14F-4D97-AF65-F5344CB8AC3E}">
        <p14:creationId xmlns:p14="http://schemas.microsoft.com/office/powerpoint/2010/main" val="3036629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DD7-0382-4B7A-807E-F10ECDA2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150" y="-202216"/>
            <a:ext cx="20474976" cy="2716530"/>
          </a:xfrm>
        </p:spPr>
        <p:txBody>
          <a:bodyPr>
            <a:normAutofit/>
          </a:bodyPr>
          <a:lstStyle/>
          <a:p>
            <a:r>
              <a:rPr lang="es-CO" sz="8000" b="1"/>
              <a:t>cálculos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B667-CFBB-4BBA-9FA6-4ED25219D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971" y="2103781"/>
            <a:ext cx="5825821" cy="7714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5400" b="1"/>
              <a:t>Resistencia shunt</a:t>
            </a:r>
            <a:endParaRPr lang="en-US" sz="5400" b="1">
              <a:ea typeface="+mn-lt"/>
              <a:cs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00DF72-484B-4287-A92D-42A5901A3542}"/>
              </a:ext>
            </a:extLst>
          </p:cNvPr>
          <p:cNvSpPr txBox="1">
            <a:spLocks/>
          </p:cNvSpPr>
          <p:nvPr/>
        </p:nvSpPr>
        <p:spPr>
          <a:xfrm>
            <a:off x="16083798" y="2160096"/>
            <a:ext cx="5825821" cy="774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20007" indent="-420007" algn="l" defTabSz="1680027" rtl="0" eaLnBrk="1" latinLnBrk="0" hangingPunct="1">
              <a:lnSpc>
                <a:spcPct val="120000"/>
              </a:lnSpc>
              <a:spcBef>
                <a:spcPts val="1837"/>
              </a:spcBef>
              <a:buSzPct val="125000"/>
              <a:buFont typeface="Arial" panose="020B0604020202020204" pitchFamily="34" charset="0"/>
              <a:buChar char="•"/>
              <a:defRPr sz="44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60020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00034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40047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80061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62007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60088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00102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4011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5400" b="1"/>
              <a:t>Filtro</a:t>
            </a:r>
            <a:r>
              <a:rPr lang="en-US" sz="5400" b="1"/>
              <a:t> antialiasing</a:t>
            </a:r>
            <a:endParaRPr lang="en-US" sz="5400" b="1">
              <a:ea typeface="+mn-lt"/>
              <a:cs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C0BACF-09E0-4318-9BC4-8209CAFE87A9}"/>
              </a:ext>
            </a:extLst>
          </p:cNvPr>
          <p:cNvSpPr txBox="1">
            <a:spLocks/>
          </p:cNvSpPr>
          <p:nvPr/>
        </p:nvSpPr>
        <p:spPr>
          <a:xfrm>
            <a:off x="9379382" y="2160096"/>
            <a:ext cx="5825821" cy="774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20007" indent="-420007" algn="l" defTabSz="1680027" rtl="0" eaLnBrk="1" latinLnBrk="0" hangingPunct="1">
              <a:lnSpc>
                <a:spcPct val="120000"/>
              </a:lnSpc>
              <a:spcBef>
                <a:spcPts val="1837"/>
              </a:spcBef>
              <a:buSzPct val="125000"/>
              <a:buFont typeface="Arial" panose="020B0604020202020204" pitchFamily="34" charset="0"/>
              <a:buChar char="•"/>
              <a:defRPr sz="44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60020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00034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40047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80061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62007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60088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00102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40115" indent="-420007" algn="l" defTabSz="1680027" rtl="0" eaLnBrk="1" latinLnBrk="0" hangingPunct="1">
              <a:lnSpc>
                <a:spcPct val="120000"/>
              </a:lnSpc>
              <a:spcBef>
                <a:spcPts val="919"/>
              </a:spcBef>
              <a:buSzPct val="125000"/>
              <a:buFont typeface="Arial" panose="020B0604020202020204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5400" b="1">
                <a:ea typeface="+mn-lt"/>
                <a:cs typeface="+mn-lt"/>
              </a:rPr>
              <a:t>Acondicionamiento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E6970-C0F8-4A58-A58D-71D794440FA2}"/>
              </a:ext>
            </a:extLst>
          </p:cNvPr>
          <p:cNvSpPr txBox="1"/>
          <p:nvPr/>
        </p:nvSpPr>
        <p:spPr>
          <a:xfrm>
            <a:off x="2474213" y="3805652"/>
            <a:ext cx="47639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CO" sz="3600"/>
              <a:t>Se usa por medio de la definición de ley de ohm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2ACFD-AB51-4E6D-B150-E9D463736632}"/>
                  </a:ext>
                </a:extLst>
              </p:cNvPr>
              <p:cNvSpPr txBox="1"/>
              <p:nvPr/>
            </p:nvSpPr>
            <p:spPr>
              <a:xfrm>
                <a:off x="10177607" y="3205857"/>
                <a:ext cx="2743200" cy="97148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s-419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419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2ACFD-AB51-4E6D-B150-E9D46373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607" y="3205857"/>
                <a:ext cx="2743200" cy="9714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09841C7-90C6-410C-A972-CF108CEED089}"/>
                  </a:ext>
                </a:extLst>
              </p:cNvPr>
              <p:cNvSpPr/>
              <p:nvPr/>
            </p:nvSpPr>
            <p:spPr>
              <a:xfrm>
                <a:off x="10521381" y="5394212"/>
                <a:ext cx="3087961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s-CO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 sz="2800"/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09841C7-90C6-410C-A972-CF108CEE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381" y="5394212"/>
                <a:ext cx="3087961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711CCF9-CBB5-466F-BF85-08C75C83E7E1}"/>
                  </a:ext>
                </a:extLst>
              </p:cNvPr>
              <p:cNvSpPr/>
              <p:nvPr/>
            </p:nvSpPr>
            <p:spPr>
              <a:xfrm>
                <a:off x="10388860" y="6700823"/>
                <a:ext cx="3080074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 sz="280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711CCF9-CBB5-466F-BF85-08C75C83E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860" y="6700823"/>
                <a:ext cx="3080074" cy="969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9A2C2A2-7E4F-4312-9230-3D9081379204}"/>
                  </a:ext>
                </a:extLst>
              </p:cNvPr>
              <p:cNvSpPr/>
              <p:nvPr/>
            </p:nvSpPr>
            <p:spPr>
              <a:xfrm>
                <a:off x="10521381" y="8085260"/>
                <a:ext cx="3773212" cy="763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O" sz="2800" b="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O" sz="2800" b="0" i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s-CO" sz="2800" b="0" i="0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s-CO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CO" sz="2800" b="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s-CO" sz="28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CO" sz="2800" b="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s-CO" sz="28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s-CO" sz="2800" b="0" i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s-CO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O" sz="2800" b="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O" sz="2800" b="0" i="0">
                            <a:latin typeface="Cambria Math" panose="02040503050406030204" pitchFamily="18" charset="0"/>
                          </a:rPr>
                          <m:t>Source</m:t>
                        </m:r>
                      </m:sub>
                    </m:sSub>
                  </m:oMath>
                </a14:m>
                <a:r>
                  <a:rPr lang="es-CO" sz="2800" b="1"/>
                  <a:t>)</a:t>
                </a: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9A2C2A2-7E4F-4312-9230-3D9081379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381" y="8085260"/>
                <a:ext cx="3773212" cy="763992"/>
              </a:xfrm>
              <a:prstGeom prst="rect">
                <a:avLst/>
              </a:prstGeom>
              <a:blipFill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DD977ED-8C63-4EA8-BA31-D664EC7122A1}"/>
                  </a:ext>
                </a:extLst>
              </p:cNvPr>
              <p:cNvSpPr/>
              <p:nvPr/>
            </p:nvSpPr>
            <p:spPr>
              <a:xfrm>
                <a:off x="10521381" y="4394433"/>
                <a:ext cx="21015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s-CO" sz="3200" i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es-C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32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s-CO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O" sz="3200"/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8DD977ED-8C63-4EA8-BA31-D664EC712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381" y="4394433"/>
                <a:ext cx="210156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>
            <a:extLst>
              <a:ext uri="{FF2B5EF4-FFF2-40B4-BE49-F238E27FC236}">
                <a16:creationId xmlns:a16="http://schemas.microsoft.com/office/drawing/2014/main" id="{D3DEC454-FBAE-4828-8E2B-FDE401856461}"/>
              </a:ext>
            </a:extLst>
          </p:cNvPr>
          <p:cNvSpPr/>
          <p:nvPr/>
        </p:nvSpPr>
        <p:spPr>
          <a:xfrm>
            <a:off x="3880306" y="5563184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/>
              <a:t>V=I*R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95E5D8-37C0-4ED3-92FB-22543AC1DC78}"/>
              </a:ext>
            </a:extLst>
          </p:cNvPr>
          <p:cNvSpPr txBox="1"/>
          <p:nvPr/>
        </p:nvSpPr>
        <p:spPr>
          <a:xfrm>
            <a:off x="16226977" y="3817042"/>
            <a:ext cx="53392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/>
              <a:t>El filtro fue creado con la herramienta </a:t>
            </a:r>
            <a:r>
              <a:rPr lang="es-CO" sz="3200" err="1"/>
              <a:t>filter</a:t>
            </a:r>
            <a:r>
              <a:rPr lang="es-CO" sz="3200"/>
              <a:t> pro con estas condiciones: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/>
              <a:t>Filtro </a:t>
            </a:r>
            <a:r>
              <a:rPr lang="es-CO" sz="3200" err="1"/>
              <a:t>pasabajos</a:t>
            </a:r>
            <a:r>
              <a:rPr lang="es-CO" sz="320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/>
              <a:t>Ganancia de 1.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/>
              <a:t>Filtro de corte 600 Hz.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err="1"/>
              <a:t>Ripple</a:t>
            </a:r>
            <a:r>
              <a:rPr lang="es-CO" sz="3200"/>
              <a:t> 3 dB.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err="1"/>
              <a:t>Stopband</a:t>
            </a:r>
            <a:r>
              <a:rPr lang="es-CO" sz="3200"/>
              <a:t> </a:t>
            </a:r>
            <a:r>
              <a:rPr lang="es-CO" sz="3200" err="1"/>
              <a:t>freq</a:t>
            </a:r>
            <a:r>
              <a:rPr lang="es-CO" sz="3200"/>
              <a:t>. de 5000Hz.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/>
              <a:t>Filtro Bessel, Sellen-</a:t>
            </a:r>
            <a:r>
              <a:rPr lang="es-CO" sz="3200" err="1"/>
              <a:t>key</a:t>
            </a:r>
            <a:endParaRPr lang="es-CO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71CB194-5A77-46CE-AF5E-35142F267483}"/>
                  </a:ext>
                </a:extLst>
              </p:cNvPr>
              <p:cNvSpPr txBox="1"/>
              <p:nvPr/>
            </p:nvSpPr>
            <p:spPr>
              <a:xfrm>
                <a:off x="2380849" y="6766718"/>
                <a:ext cx="43808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800"/>
                  <a:t>Resistencia de carga: </a:t>
                </a:r>
                <a14:m>
                  <m:oMath xmlns:m="http://schemas.openxmlformats.org/officeDocument/2006/math">
                    <m:r>
                      <a:rPr lang="es-CO" sz="28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CO" sz="2800" b="0" i="1" dirty="0" smtClean="0">
                        <a:latin typeface="Cambria Math" panose="02040503050406030204" pitchFamily="18" charset="0"/>
                      </a:rPr>
                      <m:t>.1 </m:t>
                    </m:r>
                    <m:r>
                      <m:rPr>
                        <m:sty m:val="p"/>
                      </m:rPr>
                      <a:rPr lang="es-C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s-CO" sz="2800"/>
              </a:p>
              <a:p>
                <a:endParaRPr lang="es-CO" sz="2800"/>
              </a:p>
              <a:p>
                <a:r>
                  <a:rPr lang="es-CO" sz="2800"/>
                  <a:t>Resistencia shunt: </a:t>
                </a:r>
                <a14:m>
                  <m:oMath xmlns:m="http://schemas.openxmlformats.org/officeDocument/2006/math"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s-CO" sz="28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71CB194-5A77-46CE-AF5E-35142F267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49" y="6766718"/>
                <a:ext cx="4380898" cy="1384995"/>
              </a:xfrm>
              <a:prstGeom prst="rect">
                <a:avLst/>
              </a:prstGeom>
              <a:blipFill>
                <a:blip r:embed="rId7"/>
                <a:stretch>
                  <a:fillRect l="-2925"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D0D285F-6538-4A7B-ACBC-A83EBE5FA04F}"/>
                  </a:ext>
                </a:extLst>
              </p:cNvPr>
              <p:cNvSpPr txBox="1"/>
              <p:nvPr/>
            </p:nvSpPr>
            <p:spPr>
              <a:xfrm>
                <a:off x="10432492" y="9391871"/>
                <a:ext cx="438089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800"/>
                  <a:t>Acondicionamiento carga: </a:t>
                </a:r>
                <a14:m>
                  <m:oMath xmlns:m="http://schemas.openxmlformats.org/officeDocument/2006/math">
                    <m:r>
                      <a:rPr lang="es-CO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680</m:t>
                    </m:r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CO" sz="2800"/>
                  <a:t> </a:t>
                </a:r>
              </a:p>
              <a:p>
                <a:endParaRPr lang="es-CO" sz="2800"/>
              </a:p>
              <a:p>
                <a:r>
                  <a:rPr lang="es-CO" sz="2800"/>
                  <a:t>Resistencia shunt: </a:t>
                </a:r>
                <a14:m>
                  <m:oMath xmlns:m="http://schemas.openxmlformats.org/officeDocument/2006/math">
                    <m:r>
                      <a:rPr lang="es-CO" sz="28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CO" sz="28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CO" sz="2800"/>
                  <a:t> 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D0D285F-6538-4A7B-ACBC-A83EBE5FA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492" y="9391871"/>
                <a:ext cx="4380898" cy="1815882"/>
              </a:xfrm>
              <a:prstGeom prst="rect">
                <a:avLst/>
              </a:prstGeom>
              <a:blipFill>
                <a:blip r:embed="rId8"/>
                <a:stretch>
                  <a:fillRect l="-2782"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848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2542E-F9B8-41AE-B00A-6D28345A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7" y="1136383"/>
            <a:ext cx="12603708" cy="2716530"/>
          </a:xfrm>
        </p:spPr>
        <p:txBody>
          <a:bodyPr>
            <a:normAutofit/>
          </a:bodyPr>
          <a:lstStyle/>
          <a:p>
            <a:r>
              <a:rPr lang="es-CO" sz="7200" b="1"/>
              <a:t>Resultados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933765-F518-4E77-B0D6-81FAD34CE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75" y="4706105"/>
            <a:ext cx="13857912" cy="59338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s-CO"/>
              <a:t>Se puede observar en los resultados de simulación la frecuencia de corte del filtro, y además la diferencia entre la señal referenciada a tierra (roja-carga) y la señal diferencial (amarilla-carga), además en la corriente se observar como crece la señal para su máxima excursión.</a:t>
            </a:r>
          </a:p>
        </p:txBody>
      </p:sp>
      <p:sp>
        <p:nvSpPr>
          <p:cNvPr id="71" name="Round Diagonal Corner Rectangle 6">
            <a:extLst>
              <a:ext uri="{FF2B5EF4-FFF2-40B4-BE49-F238E27FC236}">
                <a16:creationId xmlns:a16="http://schemas.microsoft.com/office/drawing/2014/main" id="{93AD80AC-8484-4F77-BF84-1DB4C145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7921" y="0"/>
            <a:ext cx="9572054" cy="12599987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50D4E2-61F9-49E7-925C-D2EAFCF2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8598" y="14617"/>
            <a:ext cx="8520936" cy="42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9896243-7639-4B8A-9150-41539427A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7921" y="4199995"/>
            <a:ext cx="9582291" cy="16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0ACFDA00-4180-4ED6-B9DE-A672F07C3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0" r="2" b="2416"/>
          <a:stretch/>
        </p:blipFill>
        <p:spPr>
          <a:xfrm>
            <a:off x="15929763" y="4618981"/>
            <a:ext cx="8749771" cy="3530023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FAE0ED2-5226-4D78-9AE2-96E67197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7921" y="8399991"/>
            <a:ext cx="9582291" cy="16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white&#10;&#10;Description generated with very high confidence">
            <a:extLst>
              <a:ext uri="{FF2B5EF4-FFF2-40B4-BE49-F238E27FC236}">
                <a16:creationId xmlns:a16="http://schemas.microsoft.com/office/drawing/2014/main" id="{52FBAFA8-046C-4667-A192-D9B3E9D57F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" r="15192"/>
          <a:stretch/>
        </p:blipFill>
        <p:spPr>
          <a:xfrm>
            <a:off x="15944200" y="8660108"/>
            <a:ext cx="8735334" cy="35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42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5199981" cy="12599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" y="0"/>
            <a:ext cx="4764404" cy="1259999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199972" cy="125999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0B776E6-84A1-4B98-BD93-62EE47EE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385" y="4423851"/>
            <a:ext cx="16243204" cy="375228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/>
            <a:r>
              <a:rPr lang="en-US" sz="30200"/>
              <a:t>GRACIAS!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" y="0"/>
            <a:ext cx="4764404" cy="12599996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9442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15" y="727908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8000" b="1"/>
              <a:t>Diagrama de bloques</a:t>
            </a:r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68D19E-3397-4243-B06D-B7DD19FE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69" y="2377083"/>
            <a:ext cx="22198436" cy="10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A811D1C-9752-49AF-AA7A-C3B758E4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7" y="4941729"/>
            <a:ext cx="20474976" cy="2716530"/>
          </a:xfrm>
        </p:spPr>
        <p:txBody>
          <a:bodyPr/>
          <a:lstStyle/>
          <a:p>
            <a:pPr algn="ctr"/>
            <a:r>
              <a:rPr lang="es-CO" sz="16600"/>
              <a:t>Diseños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1AEE-42C6-4EE8-85B3-5F42FCF8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2" y="364224"/>
            <a:ext cx="20474976" cy="2716530"/>
          </a:xfrm>
        </p:spPr>
        <p:txBody>
          <a:bodyPr>
            <a:normAutofit/>
          </a:bodyPr>
          <a:lstStyle/>
          <a:p>
            <a:pPr algn="ctr"/>
            <a:r>
              <a:rPr lang="es-CO" sz="7200" b="1">
                <a:ea typeface="+mj-lt"/>
                <a:cs typeface="+mj-lt"/>
              </a:rPr>
              <a:t>Acondicionamiento 1 - PLL</a:t>
            </a:r>
            <a:endParaRPr lang="en-US" sz="72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B1C3-0555-4A96-979D-CAB197F50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9212" y="4132910"/>
            <a:ext cx="9070788" cy="6507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CO" sz="5400" b="1"/>
              <a:t>Acondicionamiento</a:t>
            </a:r>
          </a:p>
          <a:p>
            <a:pPr marL="1259840" indent="-419735" algn="just"/>
            <a:r>
              <a:rPr lang="es-CO" sz="4000">
                <a:ea typeface="+mn-lt"/>
                <a:cs typeface="+mn-lt"/>
              </a:rPr>
              <a:t>Reducir el voltaje de 120 VRMS AC de la línea a un voltaje no mayor a 9 VRMS AC.</a:t>
            </a:r>
            <a:endParaRPr lang="es-CO" sz="4000"/>
          </a:p>
          <a:p>
            <a:pPr marL="1411605" indent="-571500" algn="just"/>
            <a:r>
              <a:rPr lang="es-CO" sz="4000">
                <a:ea typeface="+mn-lt"/>
                <a:cs typeface="+mn-lt"/>
              </a:rPr>
              <a:t>Proporcionar la señal cuadrada al PLL para que este funcione correctamente.</a:t>
            </a:r>
            <a:endParaRPr lang="es-CO" sz="4000"/>
          </a:p>
          <a:p>
            <a:pPr marL="1259840" indent="-419735"/>
            <a:endParaRPr lang="en-US" sz="3650"/>
          </a:p>
          <a:p>
            <a:pPr marL="1259840" lvl="1" indent="-419735"/>
            <a:endParaRPr lang="en-US" sz="36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1A744-D0A2-4DA9-924E-8AE0D90DF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63406" y="4132910"/>
            <a:ext cx="9070788" cy="6507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CO" sz="5400" b="1"/>
              <a:t>PLL</a:t>
            </a:r>
          </a:p>
          <a:p>
            <a:pPr marL="0" indent="0" algn="just">
              <a:buNone/>
            </a:pPr>
            <a:r>
              <a:rPr lang="es-CO" sz="4000"/>
              <a:t>Debe sincronizar la salida del inversor con la línea comercial acondicionada.</a:t>
            </a:r>
          </a:p>
          <a:p>
            <a:pPr marL="1259840" indent="-419735" algn="just"/>
            <a:r>
              <a:rPr lang="es-CO" sz="4000">
                <a:ea typeface="+mn-lt"/>
                <a:cs typeface="+mn-lt"/>
              </a:rPr>
              <a:t>Capacidad de enganchar una señal a la línea en un rango de +- 3 Hz.</a:t>
            </a:r>
          </a:p>
          <a:p>
            <a:pPr marL="1259840" lvl="1" indent="-419735"/>
            <a:endParaRPr lang="en-US" sz="3650"/>
          </a:p>
        </p:txBody>
      </p:sp>
    </p:spTree>
    <p:extLst>
      <p:ext uri="{BB962C8B-B14F-4D97-AF65-F5344CB8AC3E}">
        <p14:creationId xmlns:p14="http://schemas.microsoft.com/office/powerpoint/2010/main" val="26754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34A3-1B71-463A-A8A0-0194FA46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15" y="727908"/>
            <a:ext cx="20474979" cy="2052363"/>
          </a:xfrm>
        </p:spPr>
        <p:txBody>
          <a:bodyPr>
            <a:normAutofit/>
          </a:bodyPr>
          <a:lstStyle/>
          <a:p>
            <a:pPr algn="ctr"/>
            <a:r>
              <a:rPr lang="es-CO" sz="8000" b="1"/>
              <a:t>Diagrama de bloques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A60FF1-E8B0-4740-A686-DA416FBF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31" y="3514077"/>
            <a:ext cx="22991712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C3CC6-D17F-45A7-B770-7A4BEF26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3" y="180287"/>
            <a:ext cx="20474980" cy="2715411"/>
          </a:xfrm>
        </p:spPr>
        <p:txBody>
          <a:bodyPr>
            <a:normAutofit/>
          </a:bodyPr>
          <a:lstStyle/>
          <a:p>
            <a:pPr algn="ctr"/>
            <a:r>
              <a:rPr lang="es-CO" sz="8000" b="1">
                <a:ea typeface="+mj-lt"/>
                <a:cs typeface="+mj-lt"/>
              </a:rPr>
              <a:t>Cálculos Y componentes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50181-A49B-43B8-ADED-53CC379E5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1733" y="2320381"/>
            <a:ext cx="9610762" cy="1513748"/>
          </a:xfrm>
        </p:spPr>
        <p:txBody>
          <a:bodyPr>
            <a:normAutofit/>
          </a:bodyPr>
          <a:lstStyle/>
          <a:p>
            <a:r>
              <a:rPr lang="es-CO" sz="5400" b="1">
                <a:ea typeface="+mn-lt"/>
                <a:cs typeface="+mn-lt"/>
              </a:rPr>
              <a:t>Acondicionamiento</a:t>
            </a:r>
            <a:endParaRPr lang="es-CO" sz="54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D8260-3691-4346-A8A0-E46D8A936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9213" y="4574408"/>
            <a:ext cx="8572947" cy="6864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19735" indent="-419735"/>
            <a:r>
              <a:rPr lang="es-CO" sz="4400">
                <a:ea typeface="+mn-lt"/>
                <a:cs typeface="+mn-lt"/>
              </a:rPr>
              <a:t>Transformador reductor.</a:t>
            </a:r>
          </a:p>
          <a:p>
            <a:pPr marL="1259840" lvl="1" indent="-419735"/>
            <a:r>
              <a:rPr lang="es-CO" sz="3600">
                <a:ea typeface="+mn-lt"/>
                <a:cs typeface="+mn-lt"/>
              </a:rPr>
              <a:t>Entrada O. Seno 120 VRMS AC</a:t>
            </a:r>
          </a:p>
          <a:p>
            <a:pPr marL="1259840" lvl="1" indent="-419735"/>
            <a:r>
              <a:rPr lang="es-CO" sz="3600">
                <a:ea typeface="+mn-lt"/>
                <a:cs typeface="+mn-lt"/>
              </a:rPr>
              <a:t>Salida </a:t>
            </a:r>
            <a:r>
              <a:rPr lang="es-CO" sz="3600" err="1">
                <a:ea typeface="+mn-lt"/>
                <a:cs typeface="+mn-lt"/>
              </a:rPr>
              <a:t>O.Seno</a:t>
            </a:r>
            <a:r>
              <a:rPr lang="es-CO" sz="3600">
                <a:ea typeface="+mn-lt"/>
                <a:cs typeface="+mn-lt"/>
              </a:rPr>
              <a:t> 9 VRMS AC</a:t>
            </a:r>
          </a:p>
          <a:p>
            <a:pPr marL="419735" indent="-419735"/>
            <a:r>
              <a:rPr lang="es-CO" sz="4400">
                <a:ea typeface="+mn-lt"/>
                <a:cs typeface="+mn-lt"/>
              </a:rPr>
              <a:t>Comparador</a:t>
            </a:r>
            <a:r>
              <a:rPr lang="es-CO" sz="4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s-CO" sz="3600"/>
              <a:t>LM358</a:t>
            </a:r>
            <a:endParaRPr lang="es-CO">
              <a:solidFill>
                <a:srgbClr val="FFFFFF"/>
              </a:solidFill>
            </a:endParaRPr>
          </a:p>
          <a:p>
            <a:pPr marL="1259840" indent="-419735"/>
            <a:r>
              <a:rPr lang="es-CO" sz="3600" err="1">
                <a:ea typeface="+mn-lt"/>
                <a:cs typeface="+mn-lt"/>
              </a:rPr>
              <a:t>Vdd</a:t>
            </a:r>
            <a:r>
              <a:rPr lang="es-CO" sz="3600">
                <a:ea typeface="+mn-lt"/>
                <a:cs typeface="+mn-lt"/>
              </a:rPr>
              <a:t> = 15V y </a:t>
            </a:r>
            <a:r>
              <a:rPr lang="es-CO" sz="3600" err="1">
                <a:ea typeface="+mn-lt"/>
                <a:cs typeface="+mn-lt"/>
              </a:rPr>
              <a:t>Vss</a:t>
            </a:r>
            <a:r>
              <a:rPr lang="es-CO" sz="3600">
                <a:ea typeface="+mn-lt"/>
                <a:cs typeface="+mn-lt"/>
              </a:rPr>
              <a:t> = 0 (GND) </a:t>
            </a:r>
          </a:p>
          <a:p>
            <a:pPr marL="1259840" indent="-419735"/>
            <a:r>
              <a:rPr lang="es-CO" sz="3600" err="1">
                <a:ea typeface="+mn-lt"/>
                <a:cs typeface="+mn-lt"/>
              </a:rPr>
              <a:t>VoH</a:t>
            </a:r>
            <a:r>
              <a:rPr lang="es-CO" sz="3600">
                <a:ea typeface="+mn-lt"/>
                <a:cs typeface="+mn-lt"/>
              </a:rPr>
              <a:t> = 14 V, </a:t>
            </a:r>
            <a:r>
              <a:rPr lang="es-CO" sz="3600" err="1">
                <a:ea typeface="+mn-lt"/>
                <a:cs typeface="+mn-lt"/>
              </a:rPr>
              <a:t>VoL</a:t>
            </a:r>
            <a:r>
              <a:rPr lang="es-CO" sz="3600">
                <a:ea typeface="+mn-lt"/>
                <a:cs typeface="+mn-lt"/>
              </a:rPr>
              <a:t> = 5 </a:t>
            </a:r>
            <a:r>
              <a:rPr lang="es-CO" sz="3600" err="1">
                <a:ea typeface="+mn-lt"/>
                <a:cs typeface="+mn-lt"/>
              </a:rPr>
              <a:t>mV</a:t>
            </a:r>
            <a:endParaRPr lang="es-CO" sz="3600">
              <a:ea typeface="+mn-lt"/>
              <a:cs typeface="+mn-lt"/>
            </a:endParaRPr>
          </a:p>
          <a:p>
            <a:pPr marL="840105" lvl="1" indent="0">
              <a:buNone/>
            </a:pPr>
            <a:endParaRPr lang="en-US" sz="36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25C65-298B-41E7-A1D2-5639870D6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230005" y="2320379"/>
            <a:ext cx="9604188" cy="1513748"/>
          </a:xfrm>
        </p:spPr>
        <p:txBody>
          <a:bodyPr>
            <a:normAutofit/>
          </a:bodyPr>
          <a:lstStyle/>
          <a:p>
            <a:r>
              <a:rPr lang="en-US" sz="5400" b="1"/>
              <a:t>PLL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D14494-6424-4F5A-B229-2A0D089C3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703" y="3979761"/>
            <a:ext cx="10076704" cy="65064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19735" indent="-419735"/>
            <a:r>
              <a:rPr lang="es-CO" sz="4400">
                <a:ea typeface="+mn-lt"/>
                <a:cs typeface="+mn-lt"/>
              </a:rPr>
              <a:t>Integrado</a:t>
            </a:r>
            <a:r>
              <a:rPr lang="en-US" sz="4400">
                <a:ea typeface="+mn-lt"/>
                <a:cs typeface="+mn-lt"/>
              </a:rPr>
              <a:t> CD4046</a:t>
            </a:r>
          </a:p>
          <a:p>
            <a:pPr marL="419735" indent="-419735" algn="ctr">
              <a:buNone/>
            </a:pPr>
            <a:endParaRPr lang="en-US" sz="3600">
              <a:ea typeface="+mn-lt"/>
              <a:cs typeface="+mn-lt"/>
            </a:endParaRPr>
          </a:p>
          <a:p>
            <a:pPr marL="419735" indent="-419735">
              <a:buNone/>
            </a:pPr>
            <a:endParaRPr lang="en-US" sz="2000"/>
          </a:p>
          <a:p>
            <a:pPr marL="419735" indent="-419735">
              <a:buNone/>
            </a:pPr>
            <a:endParaRPr lang="en-US" sz="2000"/>
          </a:p>
          <a:p>
            <a:pPr marL="419735" indent="-419735">
              <a:buNone/>
            </a:pPr>
            <a:endParaRPr lang="en-US" sz="2000"/>
          </a:p>
          <a:p>
            <a:pPr marL="1259748" lvl="1" indent="-419735"/>
            <a:r>
              <a:rPr lang="en-US" sz="4400"/>
              <a:t>VCO</a:t>
            </a:r>
          </a:p>
        </p:txBody>
      </p:sp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91D88FC-6305-4C7F-8AE8-76721DD1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485" y="5015884"/>
            <a:ext cx="7860224" cy="2334464"/>
          </a:xfrm>
          <a:prstGeom prst="rect">
            <a:avLst/>
          </a:prstGeom>
        </p:spPr>
      </p:pic>
      <p:pic>
        <p:nvPicPr>
          <p:cNvPr id="4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9B3F8C-FEDC-4BFF-B75E-1A1D2B8C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485" y="8630032"/>
            <a:ext cx="5607368" cy="2808446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A5635CD-84D1-4AB5-8E4B-2D460981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2853" y="9380160"/>
            <a:ext cx="5754987" cy="8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52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b6f7ec6-8bb8-42a9-82fa-3319d873172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E1FD799A27CA419711E035F116E5A6" ma:contentTypeVersion="12" ma:contentTypeDescription="Create a new document." ma:contentTypeScope="" ma:versionID="aefe92e060fb6b75ae1145cec1d61078">
  <xsd:schema xmlns:xsd="http://www.w3.org/2001/XMLSchema" xmlns:xs="http://www.w3.org/2001/XMLSchema" xmlns:p="http://schemas.microsoft.com/office/2006/metadata/properties" xmlns:ns3="1b6f7ec6-8bb8-42a9-82fa-3319d873172e" xmlns:ns4="de0dda7c-0b6a-41fb-93c6-10d9e095e1fd" targetNamespace="http://schemas.microsoft.com/office/2006/metadata/properties" ma:root="true" ma:fieldsID="3c31f8bb6e27e3b3a660eefd7f3bcc96" ns3:_="" ns4:_="">
    <xsd:import namespace="1b6f7ec6-8bb8-42a9-82fa-3319d873172e"/>
    <xsd:import namespace="de0dda7c-0b6a-41fb-93c6-10d9e095e1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f7ec6-8bb8-42a9-82fa-3319d87317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dda7c-0b6a-41fb-93c6-10d9e095e1f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de0dda7c-0b6a-41fb-93c6-10d9e095e1fd"/>
    <ds:schemaRef ds:uri="1b6f7ec6-8bb8-42a9-82fa-3319d873172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95BD08-7D42-428D-A2F9-F293575EAC08}">
  <ds:schemaRefs>
    <ds:schemaRef ds:uri="1b6f7ec6-8bb8-42a9-82fa-3319d873172e"/>
    <ds:schemaRef ds:uri="de0dda7c-0b6a-41fb-93c6-10d9e095e1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1664</Words>
  <Application>Microsoft Office PowerPoint</Application>
  <PresentationFormat>Personalizado</PresentationFormat>
  <Paragraphs>271</Paragraphs>
  <Slides>44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Times New Roman</vt:lpstr>
      <vt:lpstr>Tw Cen MT</vt:lpstr>
      <vt:lpstr>Circuito</vt:lpstr>
      <vt:lpstr>Diseño no lineal</vt:lpstr>
      <vt:lpstr>INDICE</vt:lpstr>
      <vt:lpstr>Medición de calidad de energía de un inversor sincronizado con la línea comercial</vt:lpstr>
      <vt:lpstr>Requerimientos del proyecto</vt:lpstr>
      <vt:lpstr>Diagrama de bloques</vt:lpstr>
      <vt:lpstr>Diseños</vt:lpstr>
      <vt:lpstr>Acondicionamiento 1 - PLL</vt:lpstr>
      <vt:lpstr>Diagrama de bloques</vt:lpstr>
      <vt:lpstr>Cálculos Y componentes</vt:lpstr>
      <vt:lpstr>Cálculos Y componentes</vt:lpstr>
      <vt:lpstr>Esquemático</vt:lpstr>
      <vt:lpstr>Resultados Simulación</vt:lpstr>
      <vt:lpstr>Resultados Prácticos </vt:lpstr>
      <vt:lpstr>Resultados prácticos</vt:lpstr>
      <vt:lpstr>Conclusiones</vt:lpstr>
      <vt:lpstr>Inversor </vt:lpstr>
      <vt:lpstr>Diagrama de bloques</vt:lpstr>
      <vt:lpstr>Cálculos Y componentes</vt:lpstr>
      <vt:lpstr>Cálculos y componentes</vt:lpstr>
      <vt:lpstr>Esquemático</vt:lpstr>
      <vt:lpstr>Resultados prácticos </vt:lpstr>
      <vt:lpstr>Resultados prácticos </vt:lpstr>
      <vt:lpstr>Conclusiones</vt:lpstr>
      <vt:lpstr>Presentación de PowerPoint</vt:lpstr>
      <vt:lpstr>VCO-Oscilador controlado por voltaje</vt:lpstr>
      <vt:lpstr>DIAGRAMA DE BLOQUES</vt:lpstr>
      <vt:lpstr>DIAGRAMA DE BLOQUES</vt:lpstr>
      <vt:lpstr>esquemático completo</vt:lpstr>
      <vt:lpstr>Integrador</vt:lpstr>
      <vt:lpstr>Simulación Integrador</vt:lpstr>
      <vt:lpstr>Comparador y multivibrador</vt:lpstr>
      <vt:lpstr>Transistor BJT</vt:lpstr>
      <vt:lpstr>Resultados  de la simulación</vt:lpstr>
      <vt:lpstr>RECORTADOR </vt:lpstr>
      <vt:lpstr>Simulación del recortador</vt:lpstr>
      <vt:lpstr>Integrador</vt:lpstr>
      <vt:lpstr>Acondicionamiento</vt:lpstr>
      <vt:lpstr>Resultado acondicionamiento</vt:lpstr>
      <vt:lpstr>MEDIDOR DE CALIDAD</vt:lpstr>
      <vt:lpstr>DAQ NI-usb 6211</vt:lpstr>
      <vt:lpstr>Diseño - ESQUEMATICOS</vt:lpstr>
      <vt:lpstr>cálculos</vt:lpstr>
      <vt:lpstr>Resultados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no lineal</dc:title>
  <dc:creator>Daniel Esteban González</dc:creator>
  <cp:lastModifiedBy>Santiago Burgos Martínez</cp:lastModifiedBy>
  <cp:revision>2</cp:revision>
  <dcterms:created xsi:type="dcterms:W3CDTF">2020-06-27T17:38:01Z</dcterms:created>
  <dcterms:modified xsi:type="dcterms:W3CDTF">2020-06-28T21:49:52Z</dcterms:modified>
</cp:coreProperties>
</file>